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Testo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Titolo Testo</a:t>
            </a:r>
          </a:p>
        </p:txBody>
      </p:sp>
      <p:sp>
        <p:nvSpPr>
          <p:cNvPr id="12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3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olo Test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21" name="Corpo livello uno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22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olo Testo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Titolo Testo</a:t>
            </a:r>
          </a:p>
        </p:txBody>
      </p:sp>
      <p:sp>
        <p:nvSpPr>
          <p:cNvPr id="30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3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olo Test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39" name="Corpo livello uno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0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olo Testo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48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9" name="Segnaposto testo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olo Test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58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olo Test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Titolo Testo</a:t>
            </a:r>
          </a:p>
        </p:txBody>
      </p:sp>
      <p:sp>
        <p:nvSpPr>
          <p:cNvPr id="73" name="Corpo livello uno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74" name="Segnaposto testo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olo Test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Titolo Testo</a:t>
            </a:r>
          </a:p>
        </p:txBody>
      </p:sp>
      <p:sp>
        <p:nvSpPr>
          <p:cNvPr id="83" name="Segnaposto immagine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85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Testo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Titolo Testo</a:t>
            </a:r>
          </a:p>
        </p:txBody>
      </p:sp>
      <p:sp>
        <p:nvSpPr>
          <p:cNvPr id="3" name="Corpo livello uno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rework.withgoogle.com/blog/five-keys-to-a-successful-google-team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>
            <a:extLst>
              <a:ext uri="{FF2B5EF4-FFF2-40B4-BE49-F238E27FC236}">
                <a16:creationId xmlns:a16="http://schemas.microsoft.com/office/drawing/2014/main" id="{6C4CFC6A-6993-FBCD-6499-B0FD1A67C59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038" y="546100"/>
            <a:ext cx="3038475" cy="1438275"/>
          </a:xfrm>
          <a:prstGeom prst="rect">
            <a:avLst/>
          </a:prstGeom>
          <a:noFill/>
          <a:ln w="9525">
            <a:solidFill>
              <a:srgbClr val="003399"/>
            </a:solidFill>
            <a:miter lim="800000"/>
            <a:headEnd/>
            <a:tailEnd/>
          </a:ln>
        </p:spPr>
      </p:pic>
      <p:pic>
        <p:nvPicPr>
          <p:cNvPr id="3" name="Immagine 8">
            <a:extLst>
              <a:ext uri="{FF2B5EF4-FFF2-40B4-BE49-F238E27FC236}">
                <a16:creationId xmlns:a16="http://schemas.microsoft.com/office/drawing/2014/main" id="{0EC6ACFF-617C-D66F-C7BC-0D438C5D5D2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003" t="23537"/>
          <a:stretch>
            <a:fillRect/>
          </a:stretch>
        </p:blipFill>
        <p:spPr bwMode="auto">
          <a:xfrm>
            <a:off x="9121775" y="604043"/>
            <a:ext cx="2643187" cy="1322387"/>
          </a:xfrm>
          <a:prstGeom prst="rect">
            <a:avLst/>
          </a:prstGeom>
          <a:noFill/>
          <a:ln w="9525">
            <a:solidFill>
              <a:srgbClr val="003399"/>
            </a:solidFill>
            <a:miter lim="800000"/>
            <a:headEnd/>
            <a:tailEnd/>
          </a:ln>
        </p:spPr>
      </p:pic>
      <p:sp>
        <p:nvSpPr>
          <p:cNvPr id="5" name="CasellaDiTesto 7">
            <a:extLst>
              <a:ext uri="{FF2B5EF4-FFF2-40B4-BE49-F238E27FC236}">
                <a16:creationId xmlns:a16="http://schemas.microsoft.com/office/drawing/2014/main" id="{B24DAE14-ECCC-31B8-FC7C-683E47124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038" y="2295988"/>
            <a:ext cx="11337925" cy="2123658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457200" lvl="1" indent="0" algn="ctr">
              <a:lnSpc>
                <a:spcPct val="115000"/>
              </a:lnSpc>
              <a:spcAft>
                <a:spcPts val="1000"/>
              </a:spcAft>
              <a:buNone/>
            </a:pPr>
            <a:endParaRPr lang="it-IT" sz="2000" dirty="0">
              <a:effectLst/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b="1" dirty="0">
                <a:solidFill>
                  <a:srgbClr val="00B05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La gentilezza come cura naturale per sé, gli altri e le organizzazioni - Relazione</a:t>
            </a:r>
          </a:p>
          <a:p>
            <a:pPr algn="ctr" fontAlgn="auto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t-IT" b="1" dirty="0">
                <a:solidFill>
                  <a:srgbClr val="00B05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D. Lumera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asellaDiTesto 5"/>
          <p:cNvSpPr txBox="1"/>
          <p:nvPr/>
        </p:nvSpPr>
        <p:spPr>
          <a:xfrm>
            <a:off x="1031993" y="408908"/>
            <a:ext cx="8456905" cy="9021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2600" b="1">
                <a:latin typeface="Book Antiqua"/>
                <a:ea typeface="Book Antiqua"/>
                <a:cs typeface="Book Antiqua"/>
                <a:sym typeface="Book Antiqua"/>
              </a:defRPr>
            </a:lvl1pPr>
          </a:lstStyle>
          <a:p>
            <a:r>
              <a:rPr dirty="0">
                <a:solidFill>
                  <a:srgbClr val="002060"/>
                </a:solidFill>
              </a:rPr>
              <a:t>Una Leadership gentile e </a:t>
            </a:r>
            <a:r>
              <a:rPr dirty="0" err="1">
                <a:solidFill>
                  <a:srgbClr val="002060"/>
                </a:solidFill>
              </a:rPr>
              <a:t>cultura</a:t>
            </a:r>
            <a:r>
              <a:rPr dirty="0">
                <a:solidFill>
                  <a:srgbClr val="002060"/>
                </a:solidFill>
              </a:rPr>
              <a:t> </a:t>
            </a:r>
            <a:r>
              <a:rPr dirty="0" err="1">
                <a:solidFill>
                  <a:srgbClr val="002060"/>
                </a:solidFill>
              </a:rPr>
              <a:t>lavorativa</a:t>
            </a:r>
            <a:r>
              <a:rPr dirty="0">
                <a:solidFill>
                  <a:srgbClr val="002060"/>
                </a:solidFill>
              </a:rPr>
              <a:t> e </a:t>
            </a:r>
            <a:r>
              <a:rPr dirty="0" err="1">
                <a:solidFill>
                  <a:srgbClr val="002060"/>
                </a:solidFill>
              </a:rPr>
              <a:t>aziendale</a:t>
            </a:r>
            <a:r>
              <a:rPr dirty="0">
                <a:solidFill>
                  <a:srgbClr val="002060"/>
                </a:solidFill>
              </a:rPr>
              <a:t> </a:t>
            </a:r>
            <a:r>
              <a:rPr dirty="0" err="1">
                <a:solidFill>
                  <a:srgbClr val="002060"/>
                </a:solidFill>
              </a:rPr>
              <a:t>compassionevole</a:t>
            </a:r>
            <a:r>
              <a:rPr dirty="0">
                <a:solidFill>
                  <a:srgbClr val="002060"/>
                </a:solidFill>
              </a:rPr>
              <a:t> </a:t>
            </a:r>
            <a:r>
              <a:rPr dirty="0" err="1">
                <a:solidFill>
                  <a:srgbClr val="002060"/>
                </a:solidFill>
              </a:rPr>
              <a:t>oggi</a:t>
            </a:r>
            <a:r>
              <a:rPr dirty="0">
                <a:solidFill>
                  <a:srgbClr val="002060"/>
                </a:solidFill>
              </a:rPr>
              <a:t> non è più un optional</a:t>
            </a:r>
          </a:p>
        </p:txBody>
      </p:sp>
      <p:sp>
        <p:nvSpPr>
          <p:cNvPr id="122" name="CasellaDiTesto 6"/>
          <p:cNvSpPr txBox="1"/>
          <p:nvPr/>
        </p:nvSpPr>
        <p:spPr>
          <a:xfrm>
            <a:off x="1031993" y="1849935"/>
            <a:ext cx="5882381" cy="34524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rPr dirty="0"/>
              <a:t>Le </a:t>
            </a:r>
            <a:r>
              <a:rPr dirty="0" err="1"/>
              <a:t>recenti</a:t>
            </a:r>
            <a:r>
              <a:rPr dirty="0"/>
              <a:t> </a:t>
            </a:r>
            <a:r>
              <a:rPr dirty="0" err="1"/>
              <a:t>ricerche</a:t>
            </a:r>
            <a:r>
              <a:rPr dirty="0"/>
              <a:t> </a:t>
            </a:r>
            <a:r>
              <a:rPr dirty="0" err="1"/>
              <a:t>della</a:t>
            </a:r>
            <a:r>
              <a:rPr dirty="0"/>
              <a:t> Gallup </a:t>
            </a:r>
            <a:r>
              <a:rPr dirty="0" err="1"/>
              <a:t>dimostrano</a:t>
            </a:r>
            <a:r>
              <a:rPr dirty="0"/>
              <a:t> come </a:t>
            </a:r>
            <a:r>
              <a:rPr dirty="0" err="1"/>
              <a:t>creare</a:t>
            </a:r>
            <a:r>
              <a:rPr dirty="0"/>
              <a:t> una </a:t>
            </a:r>
            <a:r>
              <a:rPr dirty="0" err="1"/>
              <a:t>cultura</a:t>
            </a:r>
            <a:r>
              <a:rPr dirty="0"/>
              <a:t> </a:t>
            </a:r>
            <a:r>
              <a:rPr dirty="0" err="1"/>
              <a:t>lavorativa</a:t>
            </a:r>
            <a:r>
              <a:rPr dirty="0"/>
              <a:t> e </a:t>
            </a:r>
            <a:r>
              <a:rPr dirty="0" err="1"/>
              <a:t>aziendale</a:t>
            </a:r>
            <a:r>
              <a:rPr dirty="0"/>
              <a:t> </a:t>
            </a:r>
            <a:r>
              <a:rPr dirty="0" err="1"/>
              <a:t>compassionevole</a:t>
            </a:r>
            <a:r>
              <a:rPr dirty="0"/>
              <a:t> </a:t>
            </a:r>
            <a:r>
              <a:rPr dirty="0" err="1"/>
              <a:t>oggi</a:t>
            </a:r>
            <a:r>
              <a:rPr dirty="0"/>
              <a:t> non </a:t>
            </a:r>
            <a:r>
              <a:rPr dirty="0" err="1"/>
              <a:t>sia</a:t>
            </a:r>
            <a:r>
              <a:rPr dirty="0"/>
              <a:t> più un optional: </a:t>
            </a:r>
          </a:p>
          <a:p>
            <a:pPr>
              <a:defRPr sz="2000">
                <a:latin typeface="Book Antiqua"/>
                <a:ea typeface="Book Antiqua"/>
                <a:cs typeface="Book Antiqua"/>
                <a:sym typeface="Book Antiqua"/>
              </a:defRPr>
            </a:pPr>
            <a:endParaRPr dirty="0"/>
          </a:p>
          <a:p>
            <a:pPr marL="200526" indent="-200526">
              <a:buSzPct val="100000"/>
              <a:buChar char="•"/>
              <a:defRPr sz="2000"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rPr b="1" dirty="0"/>
              <a:t>la </a:t>
            </a:r>
            <a:r>
              <a:rPr b="1" dirty="0" err="1"/>
              <a:t>compassione</a:t>
            </a:r>
            <a:r>
              <a:rPr b="1" dirty="0"/>
              <a:t> </a:t>
            </a:r>
            <a:r>
              <a:rPr b="1" dirty="0" err="1"/>
              <a:t>crea</a:t>
            </a:r>
            <a:r>
              <a:rPr b="1" dirty="0"/>
              <a:t> un senso di </a:t>
            </a:r>
            <a:r>
              <a:rPr b="1" dirty="0" err="1"/>
              <a:t>partecipazione</a:t>
            </a:r>
            <a:r>
              <a:rPr b="1" dirty="0"/>
              <a:t>, </a:t>
            </a:r>
            <a:r>
              <a:rPr b="1" dirty="0" err="1"/>
              <a:t>coinvolgimento</a:t>
            </a:r>
            <a:r>
              <a:rPr b="1" dirty="0"/>
              <a:t> e </a:t>
            </a:r>
            <a:r>
              <a:rPr b="1" dirty="0" err="1"/>
              <a:t>inclusione</a:t>
            </a:r>
            <a:r>
              <a:rPr b="1" dirty="0"/>
              <a:t> </a:t>
            </a:r>
            <a:r>
              <a:rPr b="1" dirty="0" err="1"/>
              <a:t>che</a:t>
            </a:r>
            <a:r>
              <a:rPr b="1" dirty="0"/>
              <a:t> porta </a:t>
            </a:r>
            <a:r>
              <a:rPr b="1" dirty="0" err="1"/>
              <a:t>i</a:t>
            </a:r>
            <a:r>
              <a:rPr b="1" dirty="0"/>
              <a:t> </a:t>
            </a:r>
            <a:r>
              <a:rPr b="1" dirty="0" err="1"/>
              <a:t>collaboratori</a:t>
            </a:r>
            <a:r>
              <a:rPr b="1" dirty="0"/>
              <a:t> a performance </a:t>
            </a:r>
            <a:r>
              <a:rPr b="1" dirty="0" err="1"/>
              <a:t>migliori</a:t>
            </a:r>
            <a:r>
              <a:rPr b="1" dirty="0"/>
              <a:t> </a:t>
            </a:r>
            <a:r>
              <a:rPr b="1" dirty="0" err="1"/>
              <a:t>fino</a:t>
            </a:r>
            <a:r>
              <a:rPr b="1" dirty="0"/>
              <a:t> al 200%</a:t>
            </a:r>
            <a:r>
              <a:rPr dirty="0"/>
              <a:t>,</a:t>
            </a:r>
          </a:p>
          <a:p>
            <a:pPr marL="200526" indent="-200526">
              <a:buSzPct val="100000"/>
              <a:buChar char="•"/>
              <a:defRPr sz="2000"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rPr dirty="0" err="1"/>
              <a:t>mentre</a:t>
            </a:r>
            <a:r>
              <a:rPr dirty="0"/>
              <a:t> </a:t>
            </a:r>
            <a:r>
              <a:rPr dirty="0" err="1"/>
              <a:t>l’assenza</a:t>
            </a:r>
            <a:r>
              <a:rPr dirty="0"/>
              <a:t> di un </a:t>
            </a:r>
            <a:r>
              <a:rPr dirty="0" err="1"/>
              <a:t>ambiente</a:t>
            </a:r>
            <a:r>
              <a:rPr dirty="0"/>
              <a:t> </a:t>
            </a:r>
            <a:r>
              <a:rPr dirty="0" err="1"/>
              <a:t>partecipativo</a:t>
            </a:r>
            <a:r>
              <a:rPr dirty="0"/>
              <a:t> costa alle </a:t>
            </a:r>
            <a:r>
              <a:rPr dirty="0" err="1"/>
              <a:t>imprese</a:t>
            </a:r>
            <a:r>
              <a:rPr dirty="0"/>
              <a:t> </a:t>
            </a:r>
            <a:r>
              <a:rPr dirty="0" err="1"/>
              <a:t>tra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450 e </a:t>
            </a:r>
            <a:r>
              <a:rPr dirty="0" err="1"/>
              <a:t>i</a:t>
            </a:r>
            <a:r>
              <a:rPr dirty="0"/>
              <a:t> 550 </a:t>
            </a:r>
            <a:r>
              <a:rPr dirty="0" err="1"/>
              <a:t>miliardi</a:t>
            </a:r>
            <a:r>
              <a:rPr dirty="0"/>
              <a:t> di </a:t>
            </a:r>
            <a:r>
              <a:rPr dirty="0" err="1"/>
              <a:t>dollari</a:t>
            </a:r>
            <a:r>
              <a:rPr dirty="0"/>
              <a:t> </a:t>
            </a:r>
            <a:r>
              <a:rPr dirty="0" err="1"/>
              <a:t>ogni</a:t>
            </a:r>
            <a:r>
              <a:rPr dirty="0"/>
              <a:t> anno solo </a:t>
            </a:r>
            <a:r>
              <a:rPr dirty="0" err="1"/>
              <a:t>negli</a:t>
            </a:r>
            <a:r>
              <a:rPr dirty="0"/>
              <a:t> </a:t>
            </a:r>
            <a:r>
              <a:rPr dirty="0" err="1"/>
              <a:t>Stati</a:t>
            </a:r>
            <a:r>
              <a:rPr dirty="0"/>
              <a:t> </a:t>
            </a:r>
            <a:r>
              <a:rPr dirty="0" err="1"/>
              <a:t>Uniti</a:t>
            </a:r>
            <a:r>
              <a:rPr dirty="0"/>
              <a:t>.</a:t>
            </a:r>
          </a:p>
        </p:txBody>
      </p:sp>
      <p:sp>
        <p:nvSpPr>
          <p:cNvPr id="123" name="CasellaDiTesto 8"/>
          <p:cNvSpPr txBox="1"/>
          <p:nvPr/>
        </p:nvSpPr>
        <p:spPr>
          <a:xfrm>
            <a:off x="1031994" y="5477871"/>
            <a:ext cx="6523813" cy="1005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Fonte: </a:t>
            </a:r>
            <a:r>
              <a:rPr i="1" u="sng">
                <a:solidFill>
                  <a:srgbClr val="002060"/>
                </a:solidFill>
              </a:rPr>
              <a:t>State of the American Workplace: 2010-2012 report, Gallup; https://www. gallup.com/workplace/238085/state-american-workplace-report-2017.aspx</a:t>
            </a:r>
            <a:r>
              <a:rPr u="sng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124" name="Immagine 3" descr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7289" y="1742514"/>
            <a:ext cx="3423217" cy="4488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Dimensione Esistenziale: ragioni evolutive…"/>
          <p:cNvSpPr txBox="1"/>
          <p:nvPr/>
        </p:nvSpPr>
        <p:spPr>
          <a:xfrm>
            <a:off x="997670" y="723261"/>
            <a:ext cx="10196659" cy="3016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2600" b="1"/>
            </a:pPr>
            <a:r>
              <a:rPr sz="3600" dirty="0" err="1">
                <a:solidFill>
                  <a:srgbClr val="002060"/>
                </a:solidFill>
                <a:latin typeface="Book Antiqua" panose="02040602050305030304" pitchFamily="18" charset="0"/>
              </a:rPr>
              <a:t>Dimensione</a:t>
            </a:r>
            <a:r>
              <a:rPr sz="3600" dirty="0">
                <a:solidFill>
                  <a:srgbClr val="002060"/>
                </a:solidFill>
                <a:latin typeface="Book Antiqua" panose="02040602050305030304" pitchFamily="18" charset="0"/>
              </a:rPr>
              <a:t> </a:t>
            </a:r>
            <a:r>
              <a:rPr sz="3600" dirty="0" err="1">
                <a:solidFill>
                  <a:srgbClr val="002060"/>
                </a:solidFill>
                <a:latin typeface="Book Antiqua" panose="02040602050305030304" pitchFamily="18" charset="0"/>
              </a:rPr>
              <a:t>Esistenziale</a:t>
            </a:r>
            <a:r>
              <a:rPr sz="3600" dirty="0">
                <a:solidFill>
                  <a:srgbClr val="002060"/>
                </a:solidFill>
                <a:latin typeface="Book Antiqua" panose="02040602050305030304" pitchFamily="18" charset="0"/>
              </a:rPr>
              <a:t>: </a:t>
            </a:r>
            <a:r>
              <a:rPr sz="3600" dirty="0" err="1">
                <a:solidFill>
                  <a:srgbClr val="002060"/>
                </a:solidFill>
                <a:latin typeface="Book Antiqua" panose="02040602050305030304" pitchFamily="18" charset="0"/>
              </a:rPr>
              <a:t>ragioni</a:t>
            </a:r>
            <a:r>
              <a:rPr sz="3600" dirty="0">
                <a:solidFill>
                  <a:srgbClr val="002060"/>
                </a:solidFill>
                <a:latin typeface="Book Antiqua" panose="02040602050305030304" pitchFamily="18" charset="0"/>
              </a:rPr>
              <a:t> evolutive</a:t>
            </a:r>
          </a:p>
          <a:p>
            <a:pPr algn="ctr">
              <a:defRPr sz="2200" b="1"/>
            </a:pPr>
            <a:endParaRPr dirty="0">
              <a:latin typeface="Book Antiqua" panose="02040602050305030304" pitchFamily="18" charset="0"/>
            </a:endParaRPr>
          </a:p>
          <a:p>
            <a:pPr algn="ctr">
              <a:defRPr sz="2200" b="1"/>
            </a:pPr>
            <a:endParaRPr lang="it-IT" dirty="0">
              <a:latin typeface="Book Antiqua" panose="02040602050305030304" pitchFamily="18" charset="0"/>
            </a:endParaRPr>
          </a:p>
          <a:p>
            <a:pPr algn="ctr">
              <a:defRPr sz="2200" b="1"/>
            </a:pPr>
            <a:endParaRPr lang="it-IT" dirty="0">
              <a:latin typeface="Book Antiqua" panose="02040602050305030304" pitchFamily="18" charset="0"/>
            </a:endParaRPr>
          </a:p>
          <a:p>
            <a:pPr algn="ctr">
              <a:defRPr sz="2200" b="1"/>
            </a:pPr>
            <a:endParaRPr lang="it-IT" dirty="0">
              <a:latin typeface="Book Antiqua" panose="02040602050305030304" pitchFamily="18" charset="0"/>
            </a:endParaRPr>
          </a:p>
          <a:p>
            <a:pPr algn="ctr">
              <a:defRPr sz="2200" b="1"/>
            </a:pPr>
            <a:endParaRPr dirty="0">
              <a:latin typeface="Book Antiqua" panose="02040602050305030304" pitchFamily="18" charset="0"/>
            </a:endParaRPr>
          </a:p>
          <a:p>
            <a:pPr>
              <a:defRPr sz="2200" b="1"/>
            </a:pPr>
            <a:r>
              <a:rPr dirty="0" err="1">
                <a:latin typeface="Book Antiqua" panose="02040602050305030304" pitchFamily="18" charset="0"/>
              </a:rPr>
              <a:t>Dall’Io</a:t>
            </a:r>
            <a:r>
              <a:rPr dirty="0">
                <a:latin typeface="Book Antiqua" panose="02040602050305030304" pitchFamily="18" charset="0"/>
              </a:rPr>
              <a:t> al </a:t>
            </a:r>
            <a:r>
              <a:rPr dirty="0" err="1">
                <a:latin typeface="Book Antiqua" panose="02040602050305030304" pitchFamily="18" charset="0"/>
              </a:rPr>
              <a:t>Noi</a:t>
            </a:r>
            <a:r>
              <a:rPr dirty="0">
                <a:latin typeface="Book Antiqua" panose="02040602050305030304" pitchFamily="18" charset="0"/>
              </a:rPr>
              <a:t>…</a:t>
            </a:r>
          </a:p>
          <a:p>
            <a:pPr>
              <a:defRPr sz="2200" b="1"/>
            </a:pPr>
            <a:r>
              <a:rPr dirty="0">
                <a:latin typeface="Book Antiqua" panose="02040602050305030304" pitchFamily="18" charset="0"/>
              </a:rPr>
              <a:t>Un </a:t>
            </a:r>
            <a:r>
              <a:rPr dirty="0" err="1">
                <a:latin typeface="Book Antiqua" panose="02040602050305030304" pitchFamily="18" charset="0"/>
              </a:rPr>
              <a:t>futuro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tutto</a:t>
            </a:r>
            <a:r>
              <a:rPr dirty="0">
                <a:latin typeface="Book Antiqua" panose="02040602050305030304" pitchFamily="18" charset="0"/>
              </a:rPr>
              <a:t> al </a:t>
            </a:r>
            <a:r>
              <a:rPr dirty="0" err="1">
                <a:latin typeface="Book Antiqua" panose="02040602050305030304" pitchFamily="18" charset="0"/>
              </a:rPr>
              <a:t>femminile</a:t>
            </a:r>
            <a:r>
              <a:rPr dirty="0">
                <a:latin typeface="Book Antiqua" panose="02040602050305030304" pitchFamily="18" charset="0"/>
              </a:rPr>
              <a:t>…</a:t>
            </a:r>
          </a:p>
        </p:txBody>
      </p:sp>
      <p:pic>
        <p:nvPicPr>
          <p:cNvPr id="3" name="Immagine 2" descr="Immagine che contiene testo&#10;&#10;Descrizione generata automaticamente">
            <a:extLst>
              <a:ext uri="{FF2B5EF4-FFF2-40B4-BE49-F238E27FC236}">
                <a16:creationId xmlns:a16="http://schemas.microsoft.com/office/drawing/2014/main" id="{11D031A7-2936-4AC0-8E05-3D4B33FE3B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115" y="1781666"/>
            <a:ext cx="3676296" cy="3995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osa faremo?…"/>
          <p:cNvSpPr txBox="1"/>
          <p:nvPr/>
        </p:nvSpPr>
        <p:spPr>
          <a:xfrm>
            <a:off x="878263" y="805205"/>
            <a:ext cx="10435473" cy="537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2500" b="1"/>
            </a:pPr>
            <a:r>
              <a:rPr sz="3600" dirty="0">
                <a:solidFill>
                  <a:srgbClr val="002060"/>
                </a:solidFill>
                <a:latin typeface="Book Antiqua" panose="02040602050305030304" pitchFamily="18" charset="0"/>
              </a:rPr>
              <a:t>Cosa </a:t>
            </a:r>
            <a:r>
              <a:rPr sz="3600" dirty="0" err="1">
                <a:solidFill>
                  <a:srgbClr val="002060"/>
                </a:solidFill>
                <a:latin typeface="Book Antiqua" panose="02040602050305030304" pitchFamily="18" charset="0"/>
              </a:rPr>
              <a:t>faremo</a:t>
            </a:r>
            <a:r>
              <a:rPr sz="3600" dirty="0">
                <a:solidFill>
                  <a:srgbClr val="002060"/>
                </a:solidFill>
                <a:latin typeface="Book Antiqua" panose="02040602050305030304" pitchFamily="18" charset="0"/>
              </a:rPr>
              <a:t>?</a:t>
            </a:r>
          </a:p>
          <a:p>
            <a:pPr algn="ctr">
              <a:defRPr sz="2500" b="1"/>
            </a:pPr>
            <a:endParaRPr dirty="0">
              <a:latin typeface="Book Antiqua" panose="02040602050305030304" pitchFamily="18" charset="0"/>
            </a:endParaRPr>
          </a:p>
          <a:p>
            <a:endParaRPr dirty="0">
              <a:latin typeface="Book Antiqua" panose="02040602050305030304" pitchFamily="18" charset="0"/>
            </a:endParaRPr>
          </a:p>
          <a:p>
            <a:pPr marL="240631" indent="-240631">
              <a:buSzPct val="100000"/>
              <a:buAutoNum type="arabicPeriod"/>
              <a:defRPr sz="2200"/>
            </a:pPr>
            <a:r>
              <a:rPr b="1" dirty="0" err="1">
                <a:latin typeface="Book Antiqua" panose="02040602050305030304" pitchFamily="18" charset="0"/>
              </a:rPr>
              <a:t>Dimensione</a:t>
            </a:r>
            <a:r>
              <a:rPr b="1" dirty="0">
                <a:latin typeface="Book Antiqua" panose="02040602050305030304" pitchFamily="18" charset="0"/>
              </a:rPr>
              <a:t> </a:t>
            </a:r>
            <a:r>
              <a:rPr b="1" dirty="0" err="1">
                <a:latin typeface="Book Antiqua" panose="02040602050305030304" pitchFamily="18" charset="0"/>
              </a:rPr>
              <a:t>Intrapersonale</a:t>
            </a:r>
            <a:r>
              <a:rPr b="1" dirty="0">
                <a:latin typeface="Book Antiqua" panose="02040602050305030304" pitchFamily="18" charset="0"/>
              </a:rPr>
              <a:t>: </a:t>
            </a:r>
            <a:r>
              <a:rPr dirty="0" err="1">
                <a:latin typeface="Book Antiqua" panose="02040602050305030304" pitchFamily="18" charset="0"/>
              </a:rPr>
              <a:t>tecniche</a:t>
            </a:r>
            <a:r>
              <a:rPr dirty="0">
                <a:latin typeface="Book Antiqua" panose="02040602050305030304" pitchFamily="18" charset="0"/>
              </a:rPr>
              <a:t> e </a:t>
            </a:r>
            <a:r>
              <a:rPr dirty="0" err="1">
                <a:latin typeface="Book Antiqua" panose="02040602050305030304" pitchFamily="18" charset="0"/>
              </a:rPr>
              <a:t>approcci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che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lavorano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sul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sistema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percettivo</a:t>
            </a:r>
            <a:r>
              <a:rPr dirty="0">
                <a:latin typeface="Book Antiqua" panose="02040602050305030304" pitchFamily="18" charset="0"/>
              </a:rPr>
              <a:t> e </a:t>
            </a:r>
            <a:r>
              <a:rPr dirty="0" err="1">
                <a:latin typeface="Book Antiqua" panose="02040602050305030304" pitchFamily="18" charset="0"/>
              </a:rPr>
              <a:t>cognitivo</a:t>
            </a:r>
            <a:r>
              <a:rPr lang="it-IT" dirty="0">
                <a:latin typeface="Book Antiqua" panose="02040602050305030304" pitchFamily="18" charset="0"/>
              </a:rPr>
              <a:t>;</a:t>
            </a:r>
            <a:endParaRPr dirty="0">
              <a:latin typeface="Book Antiqua" panose="02040602050305030304" pitchFamily="18" charset="0"/>
            </a:endParaRPr>
          </a:p>
          <a:p>
            <a:pPr>
              <a:defRPr sz="2200"/>
            </a:pPr>
            <a:endParaRPr dirty="0">
              <a:latin typeface="Book Antiqua" panose="02040602050305030304" pitchFamily="18" charset="0"/>
            </a:endParaRPr>
          </a:p>
          <a:p>
            <a:pPr marL="240631" indent="-240631">
              <a:buSzPct val="100000"/>
              <a:buAutoNum type="arabicPeriod" startAt="2"/>
              <a:defRPr sz="2200"/>
            </a:pPr>
            <a:r>
              <a:rPr b="1" dirty="0" err="1">
                <a:latin typeface="Book Antiqua" panose="02040602050305030304" pitchFamily="18" charset="0"/>
              </a:rPr>
              <a:t>Dimensione</a:t>
            </a:r>
            <a:r>
              <a:rPr b="1" dirty="0">
                <a:latin typeface="Book Antiqua" panose="02040602050305030304" pitchFamily="18" charset="0"/>
              </a:rPr>
              <a:t> </a:t>
            </a:r>
            <a:r>
              <a:rPr b="1" dirty="0" err="1">
                <a:latin typeface="Book Antiqua" panose="02040602050305030304" pitchFamily="18" charset="0"/>
              </a:rPr>
              <a:t>Interpersonale</a:t>
            </a:r>
            <a:r>
              <a:rPr b="1" dirty="0">
                <a:latin typeface="Book Antiqua" panose="02040602050305030304" pitchFamily="18" charset="0"/>
              </a:rPr>
              <a:t>: </a:t>
            </a:r>
            <a:r>
              <a:rPr dirty="0" err="1">
                <a:latin typeface="Book Antiqua" panose="02040602050305030304" pitchFamily="18" charset="0"/>
              </a:rPr>
              <a:t>costruzione</a:t>
            </a:r>
            <a:r>
              <a:rPr dirty="0">
                <a:latin typeface="Book Antiqua" panose="02040602050305030304" pitchFamily="18" charset="0"/>
              </a:rPr>
              <a:t> di </a:t>
            </a:r>
            <a:r>
              <a:rPr dirty="0" err="1">
                <a:latin typeface="Book Antiqua" panose="02040602050305030304" pitchFamily="18" charset="0"/>
              </a:rPr>
              <a:t>relazioni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consapevoli</a:t>
            </a:r>
            <a:r>
              <a:rPr dirty="0">
                <a:latin typeface="Book Antiqua" panose="02040602050305030304" pitchFamily="18" charset="0"/>
              </a:rPr>
              <a:t> e </a:t>
            </a:r>
            <a:r>
              <a:rPr dirty="0" err="1">
                <a:latin typeface="Book Antiqua" panose="02040602050305030304" pitchFamily="18" charset="0"/>
              </a:rPr>
              <a:t>comunicazione</a:t>
            </a:r>
            <a:r>
              <a:rPr dirty="0">
                <a:latin typeface="Book Antiqua" panose="02040602050305030304" pitchFamily="18" charset="0"/>
              </a:rPr>
              <a:t> gentile</a:t>
            </a:r>
            <a:r>
              <a:rPr lang="it-IT" dirty="0">
                <a:latin typeface="Book Antiqua" panose="02040602050305030304" pitchFamily="18" charset="0"/>
              </a:rPr>
              <a:t>;</a:t>
            </a:r>
            <a:endParaRPr dirty="0">
              <a:latin typeface="Book Antiqua" panose="02040602050305030304" pitchFamily="18" charset="0"/>
            </a:endParaRPr>
          </a:p>
          <a:p>
            <a:pPr>
              <a:defRPr sz="2200" b="1"/>
            </a:pPr>
            <a:endParaRPr dirty="0">
              <a:latin typeface="Book Antiqua" panose="02040602050305030304" pitchFamily="18" charset="0"/>
            </a:endParaRPr>
          </a:p>
          <a:p>
            <a:pPr marL="240631" indent="-240631">
              <a:buSzPct val="100000"/>
              <a:buAutoNum type="arabicPeriod" startAt="3"/>
              <a:defRPr sz="2200"/>
            </a:pPr>
            <a:r>
              <a:rPr b="1" dirty="0" err="1">
                <a:latin typeface="Book Antiqua" panose="02040602050305030304" pitchFamily="18" charset="0"/>
              </a:rPr>
              <a:t>Dimensione</a:t>
            </a:r>
            <a:r>
              <a:rPr b="1" dirty="0">
                <a:latin typeface="Book Antiqua" panose="02040602050305030304" pitchFamily="18" charset="0"/>
              </a:rPr>
              <a:t> </a:t>
            </a:r>
            <a:r>
              <a:rPr b="1" dirty="0" err="1">
                <a:latin typeface="Book Antiqua" panose="02040602050305030304" pitchFamily="18" charset="0"/>
              </a:rPr>
              <a:t>Collettive</a:t>
            </a:r>
            <a:r>
              <a:rPr b="1" dirty="0">
                <a:latin typeface="Book Antiqua" panose="02040602050305030304" pitchFamily="18" charset="0"/>
              </a:rPr>
              <a:t>: </a:t>
            </a:r>
            <a:r>
              <a:rPr dirty="0" err="1">
                <a:latin typeface="Book Antiqua" panose="02040602050305030304" pitchFamily="18" charset="0"/>
              </a:rPr>
              <a:t>strategie</a:t>
            </a:r>
            <a:r>
              <a:rPr dirty="0">
                <a:latin typeface="Book Antiqua" panose="02040602050305030304" pitchFamily="18" charset="0"/>
              </a:rPr>
              <a:t> di Leadership </a:t>
            </a:r>
            <a:r>
              <a:rPr dirty="0" err="1">
                <a:latin typeface="Book Antiqua" panose="02040602050305030304" pitchFamily="18" charset="0"/>
              </a:rPr>
              <a:t>Consapevole</a:t>
            </a:r>
            <a:r>
              <a:rPr lang="it-IT" dirty="0">
                <a:latin typeface="Book Antiqua" panose="02040602050305030304" pitchFamily="18" charset="0"/>
              </a:rPr>
              <a:t>;</a:t>
            </a:r>
            <a:endParaRPr dirty="0">
              <a:latin typeface="Book Antiqua" panose="02040602050305030304" pitchFamily="18" charset="0"/>
            </a:endParaRPr>
          </a:p>
          <a:p>
            <a:pPr>
              <a:defRPr sz="2200"/>
            </a:pPr>
            <a:endParaRPr dirty="0">
              <a:latin typeface="Book Antiqua" panose="02040602050305030304" pitchFamily="18" charset="0"/>
            </a:endParaRPr>
          </a:p>
          <a:p>
            <a:pPr marL="240631" indent="-240631">
              <a:buSzPct val="100000"/>
              <a:buAutoNum type="arabicPeriod" startAt="4"/>
              <a:defRPr sz="2200"/>
            </a:pPr>
            <a:r>
              <a:rPr b="1" dirty="0" err="1">
                <a:latin typeface="Book Antiqua" panose="02040602050305030304" pitchFamily="18" charset="0"/>
              </a:rPr>
              <a:t>Dimensione</a:t>
            </a:r>
            <a:r>
              <a:rPr b="1" dirty="0">
                <a:latin typeface="Book Antiqua" panose="02040602050305030304" pitchFamily="18" charset="0"/>
              </a:rPr>
              <a:t> </a:t>
            </a:r>
            <a:r>
              <a:rPr b="1" dirty="0" err="1">
                <a:latin typeface="Book Antiqua" panose="02040602050305030304" pitchFamily="18" charset="0"/>
              </a:rPr>
              <a:t>Professionale</a:t>
            </a:r>
            <a:r>
              <a:rPr b="1" dirty="0">
                <a:latin typeface="Book Antiqua" panose="02040602050305030304" pitchFamily="18" charset="0"/>
              </a:rPr>
              <a:t>: </a:t>
            </a:r>
            <a:r>
              <a:rPr dirty="0" err="1">
                <a:latin typeface="Book Antiqua" panose="02040602050305030304" pitchFamily="18" charset="0"/>
              </a:rPr>
              <a:t>strategie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lavorative</a:t>
            </a:r>
            <a:r>
              <a:rPr dirty="0">
                <a:latin typeface="Book Antiqua" panose="02040602050305030304" pitchFamily="18" charset="0"/>
              </a:rPr>
              <a:t> e </a:t>
            </a:r>
            <a:r>
              <a:rPr dirty="0" err="1">
                <a:latin typeface="Book Antiqua" panose="02040602050305030304" pitchFamily="18" charset="0"/>
              </a:rPr>
              <a:t>creazione</a:t>
            </a:r>
            <a:r>
              <a:rPr dirty="0">
                <a:latin typeface="Book Antiqua" panose="02040602050305030304" pitchFamily="18" charset="0"/>
              </a:rPr>
              <a:t> di </a:t>
            </a:r>
            <a:r>
              <a:rPr dirty="0" err="1">
                <a:latin typeface="Book Antiqua" panose="02040602050305030304" pitchFamily="18" charset="0"/>
              </a:rPr>
              <a:t>progetti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gentili</a:t>
            </a:r>
            <a:r>
              <a:rPr lang="it-IT" dirty="0">
                <a:latin typeface="Book Antiqua" panose="02040602050305030304" pitchFamily="18" charset="0"/>
              </a:rPr>
              <a:t>;</a:t>
            </a:r>
            <a:endParaRPr dirty="0">
              <a:latin typeface="Book Antiqua" panose="02040602050305030304" pitchFamily="18" charset="0"/>
            </a:endParaRPr>
          </a:p>
          <a:p>
            <a:pPr>
              <a:defRPr sz="2200"/>
            </a:pPr>
            <a:endParaRPr dirty="0">
              <a:latin typeface="Book Antiqua" panose="02040602050305030304" pitchFamily="18" charset="0"/>
            </a:endParaRPr>
          </a:p>
          <a:p>
            <a:pPr marL="240631" indent="-240631">
              <a:buSzPct val="100000"/>
              <a:buAutoNum type="arabicPeriod" startAt="5"/>
              <a:defRPr sz="2200"/>
            </a:pPr>
            <a:r>
              <a:rPr b="1" dirty="0" err="1">
                <a:latin typeface="Book Antiqua" panose="02040602050305030304" pitchFamily="18" charset="0"/>
              </a:rPr>
              <a:t>Dimensione</a:t>
            </a:r>
            <a:r>
              <a:rPr b="1" dirty="0">
                <a:latin typeface="Book Antiqua" panose="02040602050305030304" pitchFamily="18" charset="0"/>
              </a:rPr>
              <a:t> </a:t>
            </a:r>
            <a:r>
              <a:rPr b="1" dirty="0" err="1">
                <a:latin typeface="Book Antiqua" panose="02040602050305030304" pitchFamily="18" charset="0"/>
              </a:rPr>
              <a:t>Esistenziale</a:t>
            </a:r>
            <a:r>
              <a:rPr b="1" dirty="0">
                <a:latin typeface="Book Antiqua" panose="02040602050305030304" pitchFamily="18" charset="0"/>
              </a:rPr>
              <a:t>: </a:t>
            </a:r>
            <a:r>
              <a:rPr dirty="0" err="1">
                <a:latin typeface="Book Antiqua" panose="02040602050305030304" pitchFamily="18" charset="0"/>
              </a:rPr>
              <a:t>tecniche</a:t>
            </a:r>
            <a:r>
              <a:rPr dirty="0">
                <a:latin typeface="Book Antiqua" panose="02040602050305030304" pitchFamily="18" charset="0"/>
              </a:rPr>
              <a:t> e </a:t>
            </a:r>
            <a:r>
              <a:rPr dirty="0" err="1">
                <a:latin typeface="Book Antiqua" panose="02040602050305030304" pitchFamily="18" charset="0"/>
              </a:rPr>
              <a:t>approcci</a:t>
            </a:r>
            <a:r>
              <a:rPr dirty="0">
                <a:latin typeface="Book Antiqua" panose="02040602050305030304" pitchFamily="18" charset="0"/>
              </a:rPr>
              <a:t> a una </a:t>
            </a:r>
            <a:r>
              <a:rPr dirty="0" err="1">
                <a:latin typeface="Book Antiqua" panose="02040602050305030304" pitchFamily="18" charset="0"/>
              </a:rPr>
              <a:t>dimensione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esistenziale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consapevole</a:t>
            </a:r>
            <a:r>
              <a:rPr lang="it-IT" dirty="0">
                <a:latin typeface="Book Antiqua" panose="02040602050305030304" pitchFamily="18" charset="0"/>
              </a:rPr>
              <a:t>.</a:t>
            </a:r>
            <a:endParaRPr dirty="0">
              <a:latin typeface="Book Antiqua" panose="02040602050305030304" pitchFamily="18" charset="0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osa é la Gentilezza?…"/>
          <p:cNvSpPr txBox="1"/>
          <p:nvPr/>
        </p:nvSpPr>
        <p:spPr>
          <a:xfrm>
            <a:off x="569942" y="590032"/>
            <a:ext cx="11052116" cy="1748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2800" b="1"/>
            </a:pPr>
            <a:r>
              <a:rPr sz="3600" dirty="0">
                <a:solidFill>
                  <a:srgbClr val="002060"/>
                </a:solidFill>
                <a:latin typeface="Book Antiqua" panose="02040602050305030304" pitchFamily="18" charset="0"/>
                <a:ea typeface="Verdana" panose="020B0604030504040204" pitchFamily="34" charset="0"/>
              </a:rPr>
              <a:t>Cosa é la </a:t>
            </a:r>
            <a:r>
              <a:rPr sz="3600" dirty="0" err="1">
                <a:solidFill>
                  <a:srgbClr val="002060"/>
                </a:solidFill>
                <a:latin typeface="Book Antiqua" panose="02040602050305030304" pitchFamily="18" charset="0"/>
                <a:ea typeface="Verdana" panose="020B0604030504040204" pitchFamily="34" charset="0"/>
              </a:rPr>
              <a:t>Gentilezza</a:t>
            </a:r>
            <a:r>
              <a:rPr sz="3600" dirty="0">
                <a:solidFill>
                  <a:srgbClr val="002060"/>
                </a:solidFill>
                <a:latin typeface="Book Antiqua" panose="02040602050305030304" pitchFamily="18" charset="0"/>
                <a:ea typeface="Verdana" panose="020B0604030504040204" pitchFamily="34" charset="0"/>
              </a:rPr>
              <a:t>?</a:t>
            </a:r>
          </a:p>
          <a:p>
            <a:pPr algn="ctr">
              <a:defRPr sz="2100"/>
            </a:pPr>
            <a:r>
              <a:rPr i="1" dirty="0" err="1">
                <a:highlight>
                  <a:srgbClr val="FFFF00"/>
                </a:highlight>
                <a:latin typeface="Book Antiqua" panose="02040602050305030304" pitchFamily="18" charset="0"/>
                <a:ea typeface="Verdana" panose="020B0604030504040204" pitchFamily="34" charset="0"/>
              </a:rPr>
              <a:t>Definizione</a:t>
            </a:r>
            <a:r>
              <a:rPr i="1" dirty="0">
                <a:highlight>
                  <a:srgbClr val="FFFF00"/>
                </a:highlight>
                <a:latin typeface="Book Antiqua" panose="02040602050305030304" pitchFamily="18" charset="0"/>
                <a:ea typeface="Verdana" panose="020B0604030504040204" pitchFamily="34" charset="0"/>
              </a:rPr>
              <a:t> </a:t>
            </a:r>
            <a:r>
              <a:rPr i="1" dirty="0" err="1">
                <a:highlight>
                  <a:srgbClr val="FFFF00"/>
                </a:highlight>
                <a:latin typeface="Book Antiqua" panose="02040602050305030304" pitchFamily="18" charset="0"/>
                <a:ea typeface="Verdana" panose="020B0604030504040204" pitchFamily="34" charset="0"/>
              </a:rPr>
              <a:t>Etimologica</a:t>
            </a:r>
            <a:endParaRPr i="1" dirty="0">
              <a:highlight>
                <a:srgbClr val="FFFF00"/>
              </a:highlight>
              <a:latin typeface="Book Antiqua" panose="02040602050305030304" pitchFamily="18" charset="0"/>
              <a:ea typeface="Verdana" panose="020B0604030504040204" pitchFamily="34" charset="0"/>
            </a:endParaRPr>
          </a:p>
          <a:p>
            <a:pPr algn="ctr">
              <a:defRPr sz="2100"/>
            </a:pPr>
            <a:endParaRPr dirty="0">
              <a:latin typeface="Book Antiqua" panose="02040602050305030304" pitchFamily="18" charset="0"/>
              <a:ea typeface="Verdana" panose="020B0604030504040204" pitchFamily="34" charset="0"/>
            </a:endParaRPr>
          </a:p>
          <a:p>
            <a:pPr defTabSz="457200">
              <a:lnSpc>
                <a:spcPct val="115000"/>
              </a:lnSpc>
              <a:spcBef>
                <a:spcPts val="900"/>
              </a:spcBef>
              <a:defRPr sz="2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u="sng" dirty="0"/>
          </a:p>
        </p:txBody>
      </p:sp>
      <p:sp>
        <p:nvSpPr>
          <p:cNvPr id="3" name="Cosa é la Gentilezza?…">
            <a:extLst>
              <a:ext uri="{FF2B5EF4-FFF2-40B4-BE49-F238E27FC236}">
                <a16:creationId xmlns:a16="http://schemas.microsoft.com/office/drawing/2014/main" id="{479382E6-A0EC-4D4F-B11C-8A4D1CB496AE}"/>
              </a:ext>
            </a:extLst>
          </p:cNvPr>
          <p:cNvSpPr txBox="1"/>
          <p:nvPr/>
        </p:nvSpPr>
        <p:spPr>
          <a:xfrm>
            <a:off x="569942" y="1686871"/>
            <a:ext cx="8013096" cy="41903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2100"/>
            </a:pPr>
            <a:endParaRPr dirty="0">
              <a:latin typeface="Book Antiqua" panose="02040602050305030304" pitchFamily="18" charset="0"/>
              <a:ea typeface="Verdana" panose="020B0604030504040204" pitchFamily="34" charset="0"/>
            </a:endParaRPr>
          </a:p>
          <a:p>
            <a:pPr defTabSz="457200">
              <a:lnSpc>
                <a:spcPct val="115000"/>
              </a:lnSpc>
              <a:spcBef>
                <a:spcPts val="900"/>
              </a:spcBef>
              <a:defRPr sz="2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La </a:t>
            </a:r>
            <a:r>
              <a:rPr dirty="0" err="1">
                <a:latin typeface="Book Antiqua" panose="02040602050305030304" pitchFamily="18" charset="0"/>
                <a:ea typeface="Verdana" panose="020B0604030504040204" pitchFamily="34" charset="0"/>
              </a:rPr>
              <a:t>parola</a:t>
            </a: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 “</a:t>
            </a:r>
            <a:r>
              <a:rPr dirty="0" err="1">
                <a:latin typeface="Book Antiqua" panose="02040602050305030304" pitchFamily="18" charset="0"/>
                <a:ea typeface="Verdana" panose="020B0604030504040204" pitchFamily="34" charset="0"/>
              </a:rPr>
              <a:t>gentilezza</a:t>
            </a: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” </a:t>
            </a:r>
            <a:r>
              <a:rPr dirty="0" err="1">
                <a:latin typeface="Book Antiqua" panose="02040602050305030304" pitchFamily="18" charset="0"/>
                <a:ea typeface="Verdana" panose="020B0604030504040204" pitchFamily="34" charset="0"/>
              </a:rPr>
              <a:t>richiama</a:t>
            </a: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 il senso del </a:t>
            </a:r>
            <a:r>
              <a:rPr dirty="0" err="1">
                <a:latin typeface="Book Antiqua" panose="02040602050305030304" pitchFamily="18" charset="0"/>
                <a:ea typeface="Verdana" panose="020B0604030504040204" pitchFamily="34" charset="0"/>
              </a:rPr>
              <a:t>garbato</a:t>
            </a: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, del dolce, </a:t>
            </a:r>
            <a:r>
              <a:rPr dirty="0" err="1">
                <a:latin typeface="Book Antiqua" panose="02040602050305030304" pitchFamily="18" charset="0"/>
                <a:ea typeface="Verdana" panose="020B0604030504040204" pitchFamily="34" charset="0"/>
              </a:rPr>
              <a:t>dell’amabile</a:t>
            </a: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. </a:t>
            </a:r>
          </a:p>
          <a:p>
            <a:pPr defTabSz="457200">
              <a:lnSpc>
                <a:spcPct val="115000"/>
              </a:lnSpc>
              <a:spcBef>
                <a:spcPts val="900"/>
              </a:spcBef>
              <a:defRPr sz="2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In </a:t>
            </a:r>
            <a:r>
              <a:rPr dirty="0" err="1">
                <a:latin typeface="Book Antiqua" panose="02040602050305030304" pitchFamily="18" charset="0"/>
                <a:ea typeface="Verdana" panose="020B0604030504040204" pitchFamily="34" charset="0"/>
              </a:rPr>
              <a:t>latino</a:t>
            </a: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 </a:t>
            </a:r>
            <a:r>
              <a:rPr b="1" i="1" dirty="0" err="1">
                <a:latin typeface="Book Antiqua" panose="02040602050305030304" pitchFamily="18" charset="0"/>
                <a:ea typeface="Verdana" panose="020B0604030504040204" pitchFamily="34" charset="0"/>
              </a:rPr>
              <a:t>gentilis</a:t>
            </a:r>
            <a:r>
              <a:rPr b="1" i="1" dirty="0">
                <a:latin typeface="Book Antiqua" panose="02040602050305030304" pitchFamily="18" charset="0"/>
                <a:ea typeface="Verdana" panose="020B0604030504040204" pitchFamily="34" charset="0"/>
              </a:rPr>
              <a:t> </a:t>
            </a:r>
            <a:r>
              <a:rPr b="1" dirty="0" err="1">
                <a:latin typeface="Book Antiqua" panose="02040602050305030304" pitchFamily="18" charset="0"/>
                <a:ea typeface="Verdana" panose="020B0604030504040204" pitchFamily="34" charset="0"/>
              </a:rPr>
              <a:t>deriva</a:t>
            </a:r>
            <a:r>
              <a:rPr b="1" dirty="0">
                <a:latin typeface="Book Antiqua" panose="02040602050305030304" pitchFamily="18" charset="0"/>
                <a:ea typeface="Verdana" panose="020B0604030504040204" pitchFamily="34" charset="0"/>
              </a:rPr>
              <a:t> da </a:t>
            </a:r>
            <a:r>
              <a:rPr b="1" i="1" dirty="0">
                <a:latin typeface="Book Antiqua" panose="02040602050305030304" pitchFamily="18" charset="0"/>
                <a:ea typeface="Verdana" panose="020B0604030504040204" pitchFamily="34" charset="0"/>
              </a:rPr>
              <a:t>gens</a:t>
            </a:r>
            <a:r>
              <a:rPr i="1" dirty="0">
                <a:latin typeface="Book Antiqua" panose="02040602050305030304" pitchFamily="18" charset="0"/>
                <a:ea typeface="Verdana" panose="020B0604030504040204" pitchFamily="34" charset="0"/>
              </a:rPr>
              <a:t> </a:t>
            </a: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e indica un </a:t>
            </a:r>
            <a:r>
              <a:rPr dirty="0" err="1">
                <a:latin typeface="Book Antiqua" panose="02040602050305030304" pitchFamily="18" charset="0"/>
                <a:ea typeface="Verdana" panose="020B0604030504040204" pitchFamily="34" charset="0"/>
              </a:rPr>
              <a:t>gruppo</a:t>
            </a: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 </a:t>
            </a:r>
            <a:r>
              <a:rPr dirty="0" err="1">
                <a:latin typeface="Book Antiqua" panose="02040602050305030304" pitchFamily="18" charset="0"/>
                <a:ea typeface="Verdana" panose="020B0604030504040204" pitchFamily="34" charset="0"/>
              </a:rPr>
              <a:t>familiare</a:t>
            </a: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 </a:t>
            </a:r>
            <a:r>
              <a:rPr dirty="0" err="1">
                <a:latin typeface="Book Antiqua" panose="02040602050305030304" pitchFamily="18" charset="0"/>
                <a:ea typeface="Verdana" panose="020B0604030504040204" pitchFamily="34" charset="0"/>
              </a:rPr>
              <a:t>allargato</a:t>
            </a: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, un clan di </a:t>
            </a:r>
            <a:r>
              <a:rPr dirty="0" err="1">
                <a:latin typeface="Book Antiqua" panose="02040602050305030304" pitchFamily="18" charset="0"/>
                <a:ea typeface="Verdana" panose="020B0604030504040204" pitchFamily="34" charset="0"/>
              </a:rPr>
              <a:t>appartenenza</a:t>
            </a: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.</a:t>
            </a:r>
          </a:p>
          <a:p>
            <a:pPr defTabSz="457200">
              <a:lnSpc>
                <a:spcPct val="115000"/>
              </a:lnSpc>
              <a:spcBef>
                <a:spcPts val="900"/>
              </a:spcBef>
              <a:defRPr sz="2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La </a:t>
            </a:r>
            <a:r>
              <a:rPr i="1" dirty="0">
                <a:latin typeface="Book Antiqua" panose="02040602050305030304" pitchFamily="18" charset="0"/>
                <a:ea typeface="Verdana" panose="020B0604030504040204" pitchFamily="34" charset="0"/>
              </a:rPr>
              <a:t>gens </a:t>
            </a:r>
            <a:r>
              <a:rPr dirty="0" err="1">
                <a:latin typeface="Book Antiqua" panose="02040602050305030304" pitchFamily="18" charset="0"/>
                <a:ea typeface="Verdana" panose="020B0604030504040204" pitchFamily="34" charset="0"/>
              </a:rPr>
              <a:t>nell’antica</a:t>
            </a: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 Roma era una </a:t>
            </a:r>
            <a:r>
              <a:rPr dirty="0" err="1">
                <a:latin typeface="Book Antiqua" panose="02040602050305030304" pitchFamily="18" charset="0"/>
                <a:ea typeface="Verdana" panose="020B0604030504040204" pitchFamily="34" charset="0"/>
              </a:rPr>
              <a:t>sorta</a:t>
            </a: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 di </a:t>
            </a:r>
            <a:r>
              <a:rPr dirty="0" err="1">
                <a:latin typeface="Book Antiqua" panose="02040602050305030304" pitchFamily="18" charset="0"/>
                <a:ea typeface="Verdana" panose="020B0604030504040204" pitchFamily="34" charset="0"/>
              </a:rPr>
              <a:t>famiglia</a:t>
            </a: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 </a:t>
            </a:r>
            <a:r>
              <a:rPr dirty="0" err="1">
                <a:latin typeface="Book Antiqua" panose="02040602050305030304" pitchFamily="18" charset="0"/>
                <a:ea typeface="Verdana" panose="020B0604030504040204" pitchFamily="34" charset="0"/>
              </a:rPr>
              <a:t>nobile</a:t>
            </a: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 </a:t>
            </a:r>
            <a:r>
              <a:rPr dirty="0" err="1">
                <a:latin typeface="Book Antiqua" panose="02040602050305030304" pitchFamily="18" charset="0"/>
                <a:ea typeface="Verdana" panose="020B0604030504040204" pitchFamily="34" charset="0"/>
              </a:rPr>
              <a:t>allargata</a:t>
            </a: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 con </a:t>
            </a:r>
            <a:r>
              <a:rPr dirty="0" err="1">
                <a:latin typeface="Book Antiqua" panose="02040602050305030304" pitchFamily="18" charset="0"/>
                <a:ea typeface="Verdana" panose="020B0604030504040204" pitchFamily="34" charset="0"/>
              </a:rPr>
              <a:t>reciproci</a:t>
            </a: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 </a:t>
            </a:r>
            <a:r>
              <a:rPr dirty="0" err="1">
                <a:latin typeface="Book Antiqua" panose="02040602050305030304" pitchFamily="18" charset="0"/>
                <a:ea typeface="Verdana" panose="020B0604030504040204" pitchFamily="34" charset="0"/>
              </a:rPr>
              <a:t>doveri</a:t>
            </a: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 di </a:t>
            </a:r>
            <a:r>
              <a:rPr dirty="0" err="1">
                <a:latin typeface="Book Antiqua" panose="02040602050305030304" pitchFamily="18" charset="0"/>
                <a:ea typeface="Verdana" panose="020B0604030504040204" pitchFamily="34" charset="0"/>
              </a:rPr>
              <a:t>difesa</a:t>
            </a: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 e </a:t>
            </a:r>
            <a:r>
              <a:rPr dirty="0" err="1">
                <a:latin typeface="Book Antiqua" panose="02040602050305030304" pitchFamily="18" charset="0"/>
                <a:ea typeface="Verdana" panose="020B0604030504040204" pitchFamily="34" charset="0"/>
              </a:rPr>
              <a:t>assistenza</a:t>
            </a: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 e, in </a:t>
            </a:r>
            <a:r>
              <a:rPr dirty="0" err="1">
                <a:latin typeface="Book Antiqua" panose="02040602050305030304" pitchFamily="18" charset="0"/>
                <a:ea typeface="Verdana" panose="020B0604030504040204" pitchFamily="34" charset="0"/>
              </a:rPr>
              <a:t>mancanza</a:t>
            </a: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 di </a:t>
            </a:r>
            <a:r>
              <a:rPr dirty="0" err="1">
                <a:latin typeface="Book Antiqua" panose="02040602050305030304" pitchFamily="18" charset="0"/>
                <a:ea typeface="Verdana" panose="020B0604030504040204" pitchFamily="34" charset="0"/>
              </a:rPr>
              <a:t>parenti</a:t>
            </a: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 </a:t>
            </a:r>
            <a:r>
              <a:rPr dirty="0" err="1">
                <a:latin typeface="Book Antiqua" panose="02040602050305030304" pitchFamily="18" charset="0"/>
                <a:ea typeface="Verdana" panose="020B0604030504040204" pitchFamily="34" charset="0"/>
              </a:rPr>
              <a:t>prossimi</a:t>
            </a:r>
            <a:r>
              <a:rPr dirty="0">
                <a:latin typeface="Book Antiqua" panose="02040602050305030304" pitchFamily="18" charset="0"/>
                <a:ea typeface="Verdana" panose="020B0604030504040204" pitchFamily="34" charset="0"/>
              </a:rPr>
              <a:t>, </a:t>
            </a:r>
            <a:r>
              <a:rPr u="sng" dirty="0">
                <a:latin typeface="Book Antiqua" panose="02040602050305030304" pitchFamily="18" charset="0"/>
                <a:ea typeface="Verdana" panose="020B0604030504040204" pitchFamily="34" charset="0"/>
              </a:rPr>
              <a:t>con </a:t>
            </a:r>
            <a:r>
              <a:rPr u="sng" dirty="0" err="1">
                <a:latin typeface="Book Antiqua" panose="02040602050305030304" pitchFamily="18" charset="0"/>
                <a:ea typeface="Verdana" panose="020B0604030504040204" pitchFamily="34" charset="0"/>
              </a:rPr>
              <a:t>diritto</a:t>
            </a:r>
            <a:r>
              <a:rPr u="sng" dirty="0">
                <a:latin typeface="Book Antiqua" panose="02040602050305030304" pitchFamily="18" charset="0"/>
                <a:ea typeface="Verdana" panose="020B0604030504040204" pitchFamily="34" charset="0"/>
              </a:rPr>
              <a:t> di </a:t>
            </a:r>
            <a:r>
              <a:rPr u="sng" dirty="0" err="1">
                <a:latin typeface="Book Antiqua" panose="02040602050305030304" pitchFamily="18" charset="0"/>
                <a:ea typeface="Verdana" panose="020B0604030504040204" pitchFamily="34" charset="0"/>
              </a:rPr>
              <a:t>successione</a:t>
            </a:r>
            <a:r>
              <a:rPr u="sng" dirty="0">
                <a:latin typeface="Book Antiqua" panose="02040602050305030304" pitchFamily="18" charset="0"/>
                <a:ea typeface="Verdana" panose="020B0604030504040204" pitchFamily="34" charset="0"/>
              </a:rPr>
              <a:t> </a:t>
            </a:r>
            <a:r>
              <a:rPr u="sng" dirty="0" err="1">
                <a:latin typeface="Book Antiqua" panose="02040602050305030304" pitchFamily="18" charset="0"/>
                <a:ea typeface="Verdana" panose="020B0604030504040204" pitchFamily="34" charset="0"/>
              </a:rPr>
              <a:t>ereditaria</a:t>
            </a:r>
            <a:r>
              <a:rPr u="sng" dirty="0">
                <a:latin typeface="Book Antiqua" panose="02040602050305030304" pitchFamily="18" charset="0"/>
                <a:ea typeface="Verdana" panose="020B0604030504040204" pitchFamily="34" charset="0"/>
              </a:rPr>
              <a:t>. </a:t>
            </a:r>
            <a:r>
              <a:rPr u="sng" dirty="0" err="1">
                <a:latin typeface="Book Antiqua" panose="02040602050305030304" pitchFamily="18" charset="0"/>
                <a:ea typeface="Verdana" panose="020B0604030504040204" pitchFamily="34" charset="0"/>
              </a:rPr>
              <a:t>Persino</a:t>
            </a:r>
            <a:r>
              <a:rPr u="sng" dirty="0">
                <a:latin typeface="Book Antiqua" panose="02040602050305030304" pitchFamily="18" charset="0"/>
                <a:ea typeface="Verdana" panose="020B0604030504040204" pitchFamily="34" charset="0"/>
              </a:rPr>
              <a:t> il </a:t>
            </a:r>
            <a:r>
              <a:rPr u="sng" dirty="0" err="1">
                <a:latin typeface="Book Antiqua" panose="02040602050305030304" pitchFamily="18" charset="0"/>
                <a:ea typeface="Verdana" panose="020B0604030504040204" pitchFamily="34" charset="0"/>
              </a:rPr>
              <a:t>luogo</a:t>
            </a:r>
            <a:r>
              <a:rPr u="sng" dirty="0">
                <a:latin typeface="Book Antiqua" panose="02040602050305030304" pitchFamily="18" charset="0"/>
                <a:ea typeface="Verdana" panose="020B0604030504040204" pitchFamily="34" charset="0"/>
              </a:rPr>
              <a:t> di </a:t>
            </a:r>
            <a:r>
              <a:rPr u="sng" dirty="0" err="1">
                <a:latin typeface="Book Antiqua" panose="02040602050305030304" pitchFamily="18" charset="0"/>
                <a:ea typeface="Verdana" panose="020B0604030504040204" pitchFamily="34" charset="0"/>
              </a:rPr>
              <a:t>sepoltura</a:t>
            </a:r>
            <a:r>
              <a:rPr u="sng" dirty="0">
                <a:latin typeface="Book Antiqua" panose="02040602050305030304" pitchFamily="18" charset="0"/>
                <a:ea typeface="Verdana" panose="020B0604030504040204" pitchFamily="34" charset="0"/>
              </a:rPr>
              <a:t> era </a:t>
            </a:r>
            <a:r>
              <a:rPr u="sng" dirty="0" err="1">
                <a:latin typeface="Book Antiqua" panose="02040602050305030304" pitchFamily="18" charset="0"/>
                <a:ea typeface="Verdana" panose="020B0604030504040204" pitchFamily="34" charset="0"/>
              </a:rPr>
              <a:t>condiviso</a:t>
            </a:r>
            <a:r>
              <a:rPr u="sng" dirty="0">
                <a:latin typeface="Book Antiqua" panose="02040602050305030304" pitchFamily="18" charset="0"/>
                <a:ea typeface="Verdana" panose="020B0604030504040204" pitchFamily="34" charset="0"/>
              </a:rPr>
              <a:t>.</a:t>
            </a:r>
          </a:p>
          <a:p>
            <a:pPr defTabSz="457200">
              <a:lnSpc>
                <a:spcPct val="115000"/>
              </a:lnSpc>
              <a:spcBef>
                <a:spcPts val="900"/>
              </a:spcBef>
              <a:defRPr sz="2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u="sng" dirty="0"/>
          </a:p>
        </p:txBody>
      </p:sp>
      <p:pic>
        <p:nvPicPr>
          <p:cNvPr id="4" name="Immagine 3" descr="Immagine che contiene mappa&#10;&#10;Descrizione generata automaticamente">
            <a:extLst>
              <a:ext uri="{FF2B5EF4-FFF2-40B4-BE49-F238E27FC236}">
                <a16:creationId xmlns:a16="http://schemas.microsoft.com/office/drawing/2014/main" id="{EB824CC4-500A-4EC7-AE26-D79BFCC79F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934" y="2047625"/>
            <a:ext cx="2261227" cy="34688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Definizione Ontologica…"/>
          <p:cNvSpPr txBox="1"/>
          <p:nvPr/>
        </p:nvSpPr>
        <p:spPr>
          <a:xfrm>
            <a:off x="187531" y="414382"/>
            <a:ext cx="11816938" cy="44603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 defTabSz="457200">
              <a:lnSpc>
                <a:spcPct val="115000"/>
              </a:lnSpc>
              <a:spcBef>
                <a:spcPts val="900"/>
              </a:spcBef>
              <a:defRPr sz="24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3600" dirty="0" err="1">
                <a:solidFill>
                  <a:srgbClr val="002060"/>
                </a:solidFill>
                <a:latin typeface="Book Antiqua" panose="02040602050305030304" pitchFamily="18" charset="0"/>
              </a:rPr>
              <a:t>Definizione</a:t>
            </a:r>
            <a:r>
              <a:rPr sz="3600" dirty="0">
                <a:solidFill>
                  <a:srgbClr val="002060"/>
                </a:solidFill>
                <a:latin typeface="Book Antiqua" panose="02040602050305030304" pitchFamily="18" charset="0"/>
              </a:rPr>
              <a:t> </a:t>
            </a:r>
            <a:r>
              <a:rPr sz="3600" dirty="0" err="1">
                <a:solidFill>
                  <a:srgbClr val="002060"/>
                </a:solidFill>
                <a:latin typeface="Book Antiqua" panose="02040602050305030304" pitchFamily="18" charset="0"/>
              </a:rPr>
              <a:t>Ontologica</a:t>
            </a:r>
            <a:endParaRPr sz="3600" dirty="0">
              <a:solidFill>
                <a:srgbClr val="002060"/>
              </a:solidFill>
              <a:latin typeface="Book Antiqua" panose="02040602050305030304" pitchFamily="18" charset="0"/>
            </a:endParaRPr>
          </a:p>
          <a:p>
            <a:pPr algn="ctr" defTabSz="457200">
              <a:lnSpc>
                <a:spcPct val="115000"/>
              </a:lnSpc>
              <a:spcBef>
                <a:spcPts val="900"/>
              </a:spcBef>
              <a:defRPr sz="2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dirty="0">
              <a:latin typeface="Book Antiqua" panose="02040602050305030304" pitchFamily="18" charset="0"/>
            </a:endParaRPr>
          </a:p>
          <a:p>
            <a:pPr marL="110289" indent="-110289" defTabSz="457200">
              <a:lnSpc>
                <a:spcPct val="115000"/>
              </a:lnSpc>
              <a:spcBef>
                <a:spcPts val="900"/>
              </a:spcBef>
              <a:buSzPct val="60000"/>
              <a:buBlip>
                <a:blip r:embed="rId2"/>
              </a:buBlip>
              <a:defRPr sz="2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Book Antiqua" panose="02040602050305030304" pitchFamily="18" charset="0"/>
              </a:rPr>
              <a:t>Una </a:t>
            </a:r>
            <a:r>
              <a:rPr sz="2000" dirty="0" err="1">
                <a:latin typeface="Book Antiqua" panose="02040602050305030304" pitchFamily="18" charset="0"/>
              </a:rPr>
              <a:t>condizione</a:t>
            </a:r>
            <a:r>
              <a:rPr lang="it-IT" sz="2000" dirty="0">
                <a:latin typeface="Book Antiqua" panose="02040602050305030304" pitchFamily="18" charset="0"/>
              </a:rPr>
              <a:t> interiore e</a:t>
            </a:r>
            <a:r>
              <a:rPr sz="2000" dirty="0">
                <a:latin typeface="Book Antiqua" panose="02040602050305030304" pitchFamily="18" charset="0"/>
              </a:rPr>
              <a:t> </a:t>
            </a:r>
            <a:r>
              <a:rPr sz="2000" dirty="0" err="1">
                <a:latin typeface="Book Antiqua" panose="02040602050305030304" pitchFamily="18" charset="0"/>
              </a:rPr>
              <a:t>sociale</a:t>
            </a:r>
            <a:r>
              <a:rPr sz="2000" dirty="0">
                <a:latin typeface="Book Antiqua" panose="02040602050305030304" pitchFamily="18" charset="0"/>
              </a:rPr>
              <a:t> a cui </a:t>
            </a:r>
            <a:r>
              <a:rPr sz="2000" dirty="0" err="1">
                <a:latin typeface="Book Antiqua" panose="02040602050305030304" pitchFamily="18" charset="0"/>
              </a:rPr>
              <a:t>corrispondevano</a:t>
            </a:r>
            <a:r>
              <a:rPr sz="2000" dirty="0">
                <a:latin typeface="Book Antiqua" panose="02040602050305030304" pitchFamily="18" charset="0"/>
              </a:rPr>
              <a:t> </a:t>
            </a:r>
            <a:r>
              <a:rPr sz="2000" dirty="0" err="1">
                <a:latin typeface="Book Antiqua" panose="02040602050305030304" pitchFamily="18" charset="0"/>
              </a:rPr>
              <a:t>qualita</a:t>
            </a:r>
            <a:r>
              <a:rPr sz="2000" dirty="0">
                <a:latin typeface="Book Antiqua" panose="02040602050305030304" pitchFamily="18" charset="0"/>
              </a:rPr>
              <a:t>̀ </a:t>
            </a:r>
            <a:r>
              <a:rPr sz="2000" dirty="0" err="1">
                <a:latin typeface="Book Antiqua" panose="02040602050305030304" pitchFamily="18" charset="0"/>
              </a:rPr>
              <a:t>morali</a:t>
            </a:r>
            <a:r>
              <a:rPr sz="2000" dirty="0">
                <a:latin typeface="Book Antiqua" panose="02040602050305030304" pitchFamily="18" charset="0"/>
              </a:rPr>
              <a:t> e </a:t>
            </a:r>
            <a:r>
              <a:rPr sz="2000" dirty="0" err="1">
                <a:latin typeface="Book Antiqua" panose="02040602050305030304" pitchFamily="18" charset="0"/>
              </a:rPr>
              <a:t>attitudinali</a:t>
            </a:r>
            <a:r>
              <a:rPr sz="2000" dirty="0">
                <a:latin typeface="Book Antiqua" panose="02040602050305030304" pitchFamily="18" charset="0"/>
              </a:rPr>
              <a:t> come </a:t>
            </a:r>
            <a:r>
              <a:rPr sz="2000" dirty="0" err="1">
                <a:latin typeface="Book Antiqua" panose="02040602050305030304" pitchFamily="18" charset="0"/>
              </a:rPr>
              <a:t>cortesia</a:t>
            </a:r>
            <a:r>
              <a:rPr sz="2000" dirty="0">
                <a:latin typeface="Book Antiqua" panose="02040602050305030304" pitchFamily="18" charset="0"/>
              </a:rPr>
              <a:t> </a:t>
            </a:r>
            <a:r>
              <a:rPr sz="2000" dirty="0" err="1">
                <a:latin typeface="Book Antiqua" panose="02040602050305030304" pitchFamily="18" charset="0"/>
              </a:rPr>
              <a:t>autentica</a:t>
            </a:r>
            <a:r>
              <a:rPr sz="2000" dirty="0">
                <a:latin typeface="Book Antiqua" panose="02040602050305030304" pitchFamily="18" charset="0"/>
              </a:rPr>
              <a:t>, </a:t>
            </a:r>
            <a:r>
              <a:rPr sz="2000" dirty="0" err="1">
                <a:latin typeface="Book Antiqua" panose="02040602050305030304" pitchFamily="18" charset="0"/>
              </a:rPr>
              <a:t>garbo</a:t>
            </a:r>
            <a:r>
              <a:rPr sz="2000" dirty="0">
                <a:latin typeface="Book Antiqua" panose="02040602050305030304" pitchFamily="18" charset="0"/>
              </a:rPr>
              <a:t> e grazia. </a:t>
            </a:r>
          </a:p>
          <a:p>
            <a:pPr marL="110289" indent="-110289" defTabSz="457200">
              <a:lnSpc>
                <a:spcPct val="115000"/>
              </a:lnSpc>
              <a:spcBef>
                <a:spcPts val="900"/>
              </a:spcBef>
              <a:buSzPct val="60000"/>
              <a:buBlip>
                <a:blip r:embed="rId2"/>
              </a:buBlip>
              <a:defRPr sz="2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latin typeface="Book Antiqua" panose="02040602050305030304" pitchFamily="18" charset="0"/>
              </a:rPr>
              <a:t>Non solo </a:t>
            </a:r>
            <a:r>
              <a:rPr sz="2000" dirty="0" err="1">
                <a:latin typeface="Book Antiqua" panose="02040602050305030304" pitchFamily="18" charset="0"/>
              </a:rPr>
              <a:t>comportamenti</a:t>
            </a:r>
            <a:r>
              <a:rPr sz="2000" dirty="0">
                <a:latin typeface="Book Antiqua" panose="02040602050305030304" pitchFamily="18" charset="0"/>
              </a:rPr>
              <a:t> </a:t>
            </a:r>
            <a:r>
              <a:rPr sz="2000" dirty="0" err="1">
                <a:latin typeface="Book Antiqua" panose="02040602050305030304" pitchFamily="18" charset="0"/>
              </a:rPr>
              <a:t>formali</a:t>
            </a:r>
            <a:r>
              <a:rPr sz="2000" dirty="0">
                <a:latin typeface="Book Antiqua" panose="02040602050305030304" pitchFamily="18" charset="0"/>
              </a:rPr>
              <a:t> </a:t>
            </a:r>
            <a:r>
              <a:rPr sz="2000" dirty="0" err="1">
                <a:latin typeface="Book Antiqua" panose="02040602050305030304" pitchFamily="18" charset="0"/>
              </a:rPr>
              <a:t>esteriori</a:t>
            </a:r>
            <a:r>
              <a:rPr sz="2000" dirty="0">
                <a:latin typeface="Book Antiqua" panose="02040602050305030304" pitchFamily="18" charset="0"/>
              </a:rPr>
              <a:t> </a:t>
            </a:r>
            <a:r>
              <a:rPr sz="2000" dirty="0" err="1">
                <a:latin typeface="Book Antiqua" panose="02040602050305030304" pitchFamily="18" charset="0"/>
              </a:rPr>
              <a:t>quindi</a:t>
            </a:r>
            <a:r>
              <a:rPr sz="2000" dirty="0">
                <a:latin typeface="Book Antiqua" panose="02040602050305030304" pitchFamily="18" charset="0"/>
              </a:rPr>
              <a:t>, ma un </a:t>
            </a:r>
            <a:r>
              <a:rPr sz="2000" dirty="0" err="1">
                <a:latin typeface="Book Antiqua" panose="02040602050305030304" pitchFamily="18" charset="0"/>
              </a:rPr>
              <a:t>vero</a:t>
            </a:r>
            <a:r>
              <a:rPr sz="2000" dirty="0">
                <a:latin typeface="Book Antiqua" panose="02040602050305030304" pitchFamily="18" charset="0"/>
              </a:rPr>
              <a:t> e proprio </a:t>
            </a:r>
            <a:r>
              <a:rPr sz="2000" dirty="0" err="1">
                <a:latin typeface="Book Antiqua" panose="02040602050305030304" pitchFamily="18" charset="0"/>
              </a:rPr>
              <a:t>sentimento</a:t>
            </a:r>
            <a:r>
              <a:rPr sz="2000" dirty="0">
                <a:latin typeface="Book Antiqua" panose="02040602050305030304" pitchFamily="18" charset="0"/>
              </a:rPr>
              <a:t> </a:t>
            </a:r>
            <a:r>
              <a:rPr sz="2000" dirty="0" err="1">
                <a:latin typeface="Book Antiqua" panose="02040602050305030304" pitchFamily="18" charset="0"/>
              </a:rPr>
              <a:t>interiore</a:t>
            </a:r>
            <a:r>
              <a:rPr sz="2000" dirty="0">
                <a:latin typeface="Book Antiqua" panose="02040602050305030304" pitchFamily="18" charset="0"/>
              </a:rPr>
              <a:t>: la </a:t>
            </a:r>
            <a:r>
              <a:rPr sz="2000" dirty="0" err="1">
                <a:latin typeface="Book Antiqua" panose="02040602050305030304" pitchFamily="18" charset="0"/>
              </a:rPr>
              <a:t>nobilta</a:t>
            </a:r>
            <a:r>
              <a:rPr sz="2000" dirty="0">
                <a:latin typeface="Book Antiqua" panose="02040602050305030304" pitchFamily="18" charset="0"/>
              </a:rPr>
              <a:t>̀ </a:t>
            </a:r>
            <a:r>
              <a:rPr sz="2000" dirty="0" err="1">
                <a:latin typeface="Book Antiqua" panose="02040602050305030304" pitchFamily="18" charset="0"/>
              </a:rPr>
              <a:t>d’animo</a:t>
            </a:r>
            <a:r>
              <a:rPr sz="2000" dirty="0">
                <a:latin typeface="Book Antiqua" panose="02040602050305030304" pitchFamily="18" charset="0"/>
              </a:rPr>
              <a:t> </a:t>
            </a:r>
            <a:r>
              <a:rPr sz="2000" dirty="0" err="1">
                <a:latin typeface="Book Antiqua" panose="02040602050305030304" pitchFamily="18" charset="0"/>
              </a:rPr>
              <a:t>capace</a:t>
            </a:r>
            <a:r>
              <a:rPr sz="2000" dirty="0">
                <a:latin typeface="Book Antiqua" panose="02040602050305030304" pitchFamily="18" charset="0"/>
              </a:rPr>
              <a:t> di </a:t>
            </a:r>
            <a:r>
              <a:rPr sz="2000" dirty="0" err="1">
                <a:latin typeface="Book Antiqua" panose="02040602050305030304" pitchFamily="18" charset="0"/>
              </a:rPr>
              <a:t>esprimere</a:t>
            </a:r>
            <a:r>
              <a:rPr sz="2000" dirty="0">
                <a:latin typeface="Book Antiqua" panose="02040602050305030304" pitchFamily="18" charset="0"/>
              </a:rPr>
              <a:t> </a:t>
            </a:r>
            <a:r>
              <a:rPr sz="2000" dirty="0" err="1">
                <a:latin typeface="Book Antiqua" panose="02040602050305030304" pitchFamily="18" charset="0"/>
              </a:rPr>
              <a:t>qualita</a:t>
            </a:r>
            <a:r>
              <a:rPr sz="2000" dirty="0">
                <a:latin typeface="Book Antiqua" panose="02040602050305030304" pitchFamily="18" charset="0"/>
              </a:rPr>
              <a:t>̀ elevate.</a:t>
            </a:r>
          </a:p>
          <a:p>
            <a:pPr defTabSz="457200">
              <a:lnSpc>
                <a:spcPct val="115000"/>
              </a:lnSpc>
              <a:defRPr sz="1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lang="it-IT" dirty="0">
              <a:latin typeface="Book Antiqua" panose="02040602050305030304" pitchFamily="18" charset="0"/>
            </a:endParaRPr>
          </a:p>
          <a:p>
            <a:pPr defTabSz="457200">
              <a:lnSpc>
                <a:spcPct val="115000"/>
              </a:lnSpc>
              <a:defRPr sz="1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dirty="0">
              <a:latin typeface="Book Antiqua" panose="02040602050305030304" pitchFamily="18" charset="0"/>
            </a:endParaRPr>
          </a:p>
          <a:p>
            <a:pPr marL="57770" indent="-57770" defTabSz="457200">
              <a:lnSpc>
                <a:spcPct val="115000"/>
              </a:lnSpc>
              <a:buSzPct val="60000"/>
              <a:buBlip>
                <a:blip r:embed="rId2"/>
              </a:buBlip>
              <a:defRPr sz="1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defTabSz="457200">
              <a:lnSpc>
                <a:spcPct val="115000"/>
              </a:lnSpc>
              <a:spcBef>
                <a:spcPts val="900"/>
              </a:spcBef>
              <a:defRPr sz="2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defTabSz="457200">
              <a:lnSpc>
                <a:spcPct val="115000"/>
              </a:lnSpc>
              <a:spcBef>
                <a:spcPts val="900"/>
              </a:spcBef>
              <a:defRPr sz="2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F8B23062-D5C8-42CD-BF46-9929649E9458}"/>
              </a:ext>
            </a:extLst>
          </p:cNvPr>
          <p:cNvSpPr txBox="1"/>
          <p:nvPr/>
        </p:nvSpPr>
        <p:spPr>
          <a:xfrm>
            <a:off x="576605" y="3497344"/>
            <a:ext cx="8699369" cy="3469064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>
              <a:lnSpc>
                <a:spcPct val="115000"/>
              </a:lnSpc>
              <a:spcBef>
                <a:spcPts val="900"/>
              </a:spcBef>
              <a:defRPr sz="2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it-IT" sz="2000" b="1" dirty="0">
                <a:highlight>
                  <a:srgbClr val="FFFF00"/>
                </a:highlight>
                <a:latin typeface="Book Antiqua" panose="02040602050305030304" pitchFamily="18" charset="0"/>
              </a:rPr>
              <a:t>La gentilezza non è</a:t>
            </a:r>
          </a:p>
          <a:p>
            <a:pPr marL="228600" defTabSz="457200">
              <a:lnSpc>
                <a:spcPct val="115000"/>
              </a:lnSpc>
              <a:buClr>
                <a:srgbClr val="000000"/>
              </a:buClr>
              <a:buSzPct val="81818"/>
              <a:defRPr sz="2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it-IT" dirty="0">
                <a:latin typeface="Book Antiqua" panose="02040602050305030304" pitchFamily="18" charset="0"/>
                <a:ea typeface="Arial Unicode MS"/>
                <a:cs typeface="Arial Unicode MS"/>
                <a:sym typeface="Arial Unicode MS"/>
              </a:rPr>
              <a:t>✤  </a:t>
            </a:r>
            <a:r>
              <a:rPr lang="it-IT" dirty="0">
                <a:latin typeface="Book Antiqua" panose="02040602050305030304" pitchFamily="18" charset="0"/>
              </a:rPr>
              <a:t>Un comportamento formale esteriore</a:t>
            </a:r>
          </a:p>
          <a:p>
            <a:pPr marL="228600" defTabSz="457200">
              <a:lnSpc>
                <a:spcPct val="115000"/>
              </a:lnSpc>
              <a:buClr>
                <a:srgbClr val="000000"/>
              </a:buClr>
              <a:buSzPct val="81818"/>
              <a:defRPr sz="2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it-IT" dirty="0">
                <a:latin typeface="Book Antiqua" panose="02040602050305030304" pitchFamily="18" charset="0"/>
                <a:ea typeface="Arial Unicode MS"/>
                <a:cs typeface="Arial Unicode MS"/>
                <a:sym typeface="Arial Unicode MS"/>
              </a:rPr>
              <a:t>✤  </a:t>
            </a:r>
            <a:r>
              <a:rPr lang="it-IT" dirty="0">
                <a:latin typeface="Book Antiqua" panose="02040602050305030304" pitchFamily="18" charset="0"/>
              </a:rPr>
              <a:t>Buona educazione</a:t>
            </a:r>
          </a:p>
          <a:p>
            <a:pPr marL="228600" defTabSz="457200">
              <a:lnSpc>
                <a:spcPct val="115000"/>
              </a:lnSpc>
              <a:buClr>
                <a:srgbClr val="000000"/>
              </a:buClr>
              <a:buSzPct val="81818"/>
              <a:defRPr sz="2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it-IT" dirty="0">
                <a:latin typeface="Book Antiqua" panose="02040602050305030304" pitchFamily="18" charset="0"/>
                <a:ea typeface="Arial Unicode MS"/>
                <a:cs typeface="Arial Unicode MS"/>
                <a:sym typeface="Arial Unicode MS"/>
              </a:rPr>
              <a:t>✤  </a:t>
            </a:r>
            <a:r>
              <a:rPr lang="it-IT" dirty="0">
                <a:latin typeface="Book Antiqua" panose="02040602050305030304" pitchFamily="18" charset="0"/>
              </a:rPr>
              <a:t>Dire sempre sì</a:t>
            </a:r>
          </a:p>
          <a:p>
            <a:pPr marL="228600" defTabSz="457200">
              <a:lnSpc>
                <a:spcPct val="115000"/>
              </a:lnSpc>
              <a:buClr>
                <a:srgbClr val="000000"/>
              </a:buClr>
              <a:buSzPct val="81818"/>
              <a:defRPr sz="2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it-IT" dirty="0">
                <a:latin typeface="Book Antiqua" panose="02040602050305030304" pitchFamily="18" charset="0"/>
                <a:ea typeface="Arial Unicode MS"/>
                <a:cs typeface="Arial Unicode MS"/>
                <a:sym typeface="Arial Unicode MS"/>
              </a:rPr>
              <a:t>✤  </a:t>
            </a:r>
            <a:r>
              <a:rPr lang="it-IT" dirty="0">
                <a:latin typeface="Book Antiqua" panose="02040602050305030304" pitchFamily="18" charset="0"/>
              </a:rPr>
              <a:t>Solo aiutare altri</a:t>
            </a:r>
          </a:p>
          <a:p>
            <a:pPr marL="228600" defTabSz="457200">
              <a:lnSpc>
                <a:spcPct val="115000"/>
              </a:lnSpc>
              <a:buClr>
                <a:srgbClr val="000000"/>
              </a:buClr>
              <a:buSzPct val="81818"/>
              <a:defRPr sz="2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it-IT" dirty="0">
                <a:latin typeface="Book Antiqua" panose="02040602050305030304" pitchFamily="18" charset="0"/>
                <a:ea typeface="Arial Unicode MS"/>
                <a:cs typeface="Arial Unicode MS"/>
                <a:sym typeface="Arial Unicode MS"/>
              </a:rPr>
              <a:t>✤  </a:t>
            </a:r>
            <a:r>
              <a:rPr lang="it-IT" dirty="0">
                <a:latin typeface="Book Antiqua" panose="02040602050305030304" pitchFamily="18" charset="0"/>
              </a:rPr>
              <a:t>Falsa cortesia</a:t>
            </a:r>
          </a:p>
          <a:p>
            <a:pPr marL="228600" defTabSz="457200">
              <a:lnSpc>
                <a:spcPct val="115000"/>
              </a:lnSpc>
              <a:buClr>
                <a:srgbClr val="000000"/>
              </a:buClr>
              <a:buSzPct val="81818"/>
              <a:defRPr sz="2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it-IT" dirty="0">
                <a:latin typeface="Book Antiqua" panose="02040602050305030304" pitchFamily="18" charset="0"/>
                <a:ea typeface="Arial Unicode MS"/>
                <a:cs typeface="Arial Unicode MS"/>
                <a:sym typeface="Arial Unicode MS"/>
              </a:rPr>
              <a:t>✤  </a:t>
            </a:r>
            <a:r>
              <a:rPr lang="it-IT" dirty="0">
                <a:latin typeface="Book Antiqua" panose="02040602050305030304" pitchFamily="18" charset="0"/>
              </a:rPr>
              <a:t>Dare per ricevere</a:t>
            </a:r>
          </a:p>
          <a:p>
            <a:pPr marL="228600" defTabSz="457200">
              <a:lnSpc>
                <a:spcPct val="115000"/>
              </a:lnSpc>
              <a:buClr>
                <a:srgbClr val="000000"/>
              </a:buClr>
              <a:buSzPct val="81818"/>
              <a:defRPr sz="2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it-IT" dirty="0">
                <a:latin typeface="Book Antiqua" panose="02040602050305030304" pitchFamily="18" charset="0"/>
                <a:ea typeface="Arial Unicode MS"/>
                <a:cs typeface="Arial Unicode MS"/>
                <a:sym typeface="Arial Unicode MS"/>
              </a:rPr>
              <a:t>✤  </a:t>
            </a:r>
            <a:r>
              <a:rPr lang="it-IT" dirty="0">
                <a:latin typeface="Book Antiqua" panose="02040602050305030304" pitchFamily="18" charset="0"/>
              </a:rPr>
              <a:t>Debolezza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Un principio sociale indispensabile e imprescindibile, dovrebbe essere alla base di qualunque rapporto con se stessi, con gli altri, sul lavoro e nei confronti della collettività tutta, perché possano relazionarsi nella maniera più utile, fraterna ed e"/>
          <p:cNvSpPr txBox="1"/>
          <p:nvPr/>
        </p:nvSpPr>
        <p:spPr>
          <a:xfrm>
            <a:off x="473474" y="736769"/>
            <a:ext cx="11245052" cy="53844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10552" indent="-210552" defTabSz="457200">
              <a:lnSpc>
                <a:spcPct val="115000"/>
              </a:lnSpc>
              <a:spcBef>
                <a:spcPts val="900"/>
              </a:spcBef>
              <a:buSzPct val="60000"/>
              <a:buBlip>
                <a:blip r:embed="rId2"/>
              </a:buBlip>
              <a:defRPr sz="2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Book Antiqua" panose="02040602050305030304" pitchFamily="18" charset="0"/>
              </a:rPr>
              <a:t>Un principio </a:t>
            </a:r>
            <a:r>
              <a:rPr dirty="0" err="1">
                <a:latin typeface="Book Antiqua" panose="02040602050305030304" pitchFamily="18" charset="0"/>
              </a:rPr>
              <a:t>sociale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indispensabile</a:t>
            </a:r>
            <a:r>
              <a:rPr dirty="0">
                <a:latin typeface="Book Antiqua" panose="02040602050305030304" pitchFamily="18" charset="0"/>
              </a:rPr>
              <a:t> e </a:t>
            </a:r>
            <a:r>
              <a:rPr dirty="0" err="1">
                <a:latin typeface="Book Antiqua" panose="02040602050305030304" pitchFamily="18" charset="0"/>
              </a:rPr>
              <a:t>imprescindibile</a:t>
            </a:r>
            <a:r>
              <a:rPr dirty="0">
                <a:latin typeface="Book Antiqua" panose="02040602050305030304" pitchFamily="18" charset="0"/>
              </a:rPr>
              <a:t>, </a:t>
            </a:r>
            <a:r>
              <a:rPr dirty="0" err="1">
                <a:latin typeface="Book Antiqua" panose="02040602050305030304" pitchFamily="18" charset="0"/>
              </a:rPr>
              <a:t>dovrebbe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essere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alla</a:t>
            </a:r>
            <a:r>
              <a:rPr dirty="0">
                <a:latin typeface="Book Antiqua" panose="02040602050305030304" pitchFamily="18" charset="0"/>
              </a:rPr>
              <a:t> base di </a:t>
            </a:r>
            <a:r>
              <a:rPr dirty="0" err="1">
                <a:latin typeface="Book Antiqua" panose="02040602050305030304" pitchFamily="18" charset="0"/>
              </a:rPr>
              <a:t>qualunque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rapporto</a:t>
            </a:r>
            <a:r>
              <a:rPr dirty="0">
                <a:latin typeface="Book Antiqua" panose="02040602050305030304" pitchFamily="18" charset="0"/>
              </a:rPr>
              <a:t> con se </a:t>
            </a:r>
            <a:r>
              <a:rPr dirty="0" err="1">
                <a:latin typeface="Book Antiqua" panose="02040602050305030304" pitchFamily="18" charset="0"/>
              </a:rPr>
              <a:t>stessi</a:t>
            </a:r>
            <a:r>
              <a:rPr dirty="0">
                <a:latin typeface="Book Antiqua" panose="02040602050305030304" pitchFamily="18" charset="0"/>
              </a:rPr>
              <a:t>, con </a:t>
            </a:r>
            <a:r>
              <a:rPr dirty="0" err="1">
                <a:latin typeface="Book Antiqua" panose="02040602050305030304" pitchFamily="18" charset="0"/>
              </a:rPr>
              <a:t>gli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altri</a:t>
            </a:r>
            <a:r>
              <a:rPr dirty="0">
                <a:latin typeface="Book Antiqua" panose="02040602050305030304" pitchFamily="18" charset="0"/>
              </a:rPr>
              <a:t>, </a:t>
            </a:r>
            <a:r>
              <a:rPr dirty="0" err="1">
                <a:latin typeface="Book Antiqua" panose="02040602050305030304" pitchFamily="18" charset="0"/>
              </a:rPr>
              <a:t>sul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lavoro</a:t>
            </a:r>
            <a:r>
              <a:rPr dirty="0">
                <a:latin typeface="Book Antiqua" panose="02040602050305030304" pitchFamily="18" charset="0"/>
              </a:rPr>
              <a:t> e </a:t>
            </a:r>
            <a:r>
              <a:rPr dirty="0" err="1">
                <a:latin typeface="Book Antiqua" panose="02040602050305030304" pitchFamily="18" charset="0"/>
              </a:rPr>
              <a:t>nei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confronti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della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collettività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tutta</a:t>
            </a:r>
            <a:r>
              <a:rPr dirty="0">
                <a:latin typeface="Book Antiqua" panose="02040602050305030304" pitchFamily="18" charset="0"/>
              </a:rPr>
              <a:t>, </a:t>
            </a:r>
            <a:r>
              <a:rPr dirty="0" err="1">
                <a:latin typeface="Book Antiqua" panose="02040602050305030304" pitchFamily="18" charset="0"/>
              </a:rPr>
              <a:t>perche</a:t>
            </a:r>
            <a:r>
              <a:rPr dirty="0">
                <a:latin typeface="Book Antiqua" panose="02040602050305030304" pitchFamily="18" charset="0"/>
              </a:rPr>
              <a:t>́ </a:t>
            </a:r>
            <a:r>
              <a:rPr dirty="0" err="1">
                <a:latin typeface="Book Antiqua" panose="02040602050305030304" pitchFamily="18" charset="0"/>
              </a:rPr>
              <a:t>possano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relazionarsi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nella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maniera</a:t>
            </a:r>
            <a:r>
              <a:rPr dirty="0">
                <a:latin typeface="Book Antiqua" panose="02040602050305030304" pitchFamily="18" charset="0"/>
              </a:rPr>
              <a:t> più utile, </a:t>
            </a:r>
            <a:r>
              <a:rPr dirty="0" err="1">
                <a:latin typeface="Book Antiqua" panose="02040602050305030304" pitchFamily="18" charset="0"/>
              </a:rPr>
              <a:t>fraterna</a:t>
            </a:r>
            <a:r>
              <a:rPr dirty="0">
                <a:latin typeface="Book Antiqua" panose="02040602050305030304" pitchFamily="18" charset="0"/>
              </a:rPr>
              <a:t> ed </a:t>
            </a:r>
            <a:r>
              <a:rPr dirty="0" err="1">
                <a:latin typeface="Book Antiqua" panose="02040602050305030304" pitchFamily="18" charset="0"/>
              </a:rPr>
              <a:t>elevata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possibile</a:t>
            </a:r>
            <a:r>
              <a:rPr dirty="0">
                <a:latin typeface="Book Antiqua" panose="02040602050305030304" pitchFamily="18" charset="0"/>
              </a:rPr>
              <a:t>.</a:t>
            </a:r>
          </a:p>
          <a:p>
            <a:pPr defTabSz="457200">
              <a:lnSpc>
                <a:spcPct val="115000"/>
              </a:lnSpc>
              <a:spcBef>
                <a:spcPts val="900"/>
              </a:spcBef>
              <a:defRPr sz="2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dirty="0">
              <a:latin typeface="Book Antiqua" panose="02040602050305030304" pitchFamily="18" charset="0"/>
            </a:endParaRPr>
          </a:p>
          <a:p>
            <a:pPr marL="110289" indent="-110289" defTabSz="457200">
              <a:lnSpc>
                <a:spcPct val="115000"/>
              </a:lnSpc>
              <a:spcBef>
                <a:spcPts val="900"/>
              </a:spcBef>
              <a:buSzPct val="60000"/>
              <a:buBlip>
                <a:blip r:embed="rId2"/>
              </a:buBlip>
              <a:defRPr sz="2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Book Antiqua" panose="02040602050305030304" pitchFamily="18" charset="0"/>
              </a:rPr>
              <a:t>È un </a:t>
            </a:r>
            <a:r>
              <a:rPr dirty="0" err="1">
                <a:latin typeface="Book Antiqua" panose="02040602050305030304" pitchFamily="18" charset="0"/>
              </a:rPr>
              <a:t>valore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sociale</a:t>
            </a:r>
            <a:r>
              <a:rPr dirty="0">
                <a:latin typeface="Book Antiqua" panose="02040602050305030304" pitchFamily="18" charset="0"/>
              </a:rPr>
              <a:t> di </a:t>
            </a:r>
            <a:r>
              <a:rPr dirty="0" err="1">
                <a:latin typeface="Book Antiqua" panose="02040602050305030304" pitchFamily="18" charset="0"/>
              </a:rPr>
              <a:t>fondamentale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importanza</a:t>
            </a:r>
            <a:r>
              <a:rPr dirty="0">
                <a:latin typeface="Book Antiqua" panose="02040602050305030304" pitchFamily="18" charset="0"/>
              </a:rPr>
              <a:t>, </a:t>
            </a:r>
            <a:r>
              <a:rPr dirty="0" err="1">
                <a:latin typeface="Book Antiqua" panose="02040602050305030304" pitchFamily="18" charset="0"/>
              </a:rPr>
              <a:t>che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crea</a:t>
            </a:r>
            <a:r>
              <a:rPr dirty="0">
                <a:latin typeface="Book Antiqua" panose="02040602050305030304" pitchFamily="18" charset="0"/>
              </a:rPr>
              <a:t> senso di </a:t>
            </a:r>
            <a:r>
              <a:rPr dirty="0" err="1">
                <a:latin typeface="Book Antiqua" panose="02040602050305030304" pitchFamily="18" charset="0"/>
              </a:rPr>
              <a:t>appartenenza</a:t>
            </a:r>
            <a:r>
              <a:rPr dirty="0">
                <a:latin typeface="Book Antiqua" panose="02040602050305030304" pitchFamily="18" charset="0"/>
              </a:rPr>
              <a:t> senza </a:t>
            </a:r>
            <a:r>
              <a:rPr dirty="0" err="1">
                <a:latin typeface="Book Antiqua" panose="02040602050305030304" pitchFamily="18" charset="0"/>
              </a:rPr>
              <a:t>alcun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bisogno</a:t>
            </a:r>
            <a:r>
              <a:rPr dirty="0">
                <a:latin typeface="Book Antiqua" panose="02040602050305030304" pitchFamily="18" charset="0"/>
              </a:rPr>
              <a:t> di </a:t>
            </a:r>
            <a:r>
              <a:rPr dirty="0" err="1">
                <a:latin typeface="Book Antiqua" panose="02040602050305030304" pitchFamily="18" charset="0"/>
              </a:rPr>
              <a:t>ricorrere</a:t>
            </a:r>
            <a:r>
              <a:rPr dirty="0">
                <a:latin typeface="Book Antiqua" panose="02040602050305030304" pitchFamily="18" charset="0"/>
              </a:rPr>
              <a:t> a una </a:t>
            </a:r>
            <a:r>
              <a:rPr dirty="0" err="1">
                <a:latin typeface="Book Antiqua" panose="02040602050305030304" pitchFamily="18" charset="0"/>
              </a:rPr>
              <a:t>comunicazione</a:t>
            </a:r>
            <a:r>
              <a:rPr dirty="0">
                <a:latin typeface="Book Antiqua" panose="02040602050305030304" pitchFamily="18" charset="0"/>
              </a:rPr>
              <a:t> verbale </a:t>
            </a:r>
            <a:r>
              <a:rPr dirty="0" err="1">
                <a:latin typeface="Book Antiqua" panose="02040602050305030304" pitchFamily="18" charset="0"/>
              </a:rPr>
              <a:t>violenta</a:t>
            </a:r>
            <a:r>
              <a:rPr dirty="0">
                <a:latin typeface="Book Antiqua" panose="02040602050305030304" pitchFamily="18" charset="0"/>
              </a:rPr>
              <a:t>, di </a:t>
            </a:r>
            <a:r>
              <a:rPr dirty="0" err="1">
                <a:latin typeface="Book Antiqua" panose="02040602050305030304" pitchFamily="18" charset="0"/>
              </a:rPr>
              <a:t>creare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competizione</a:t>
            </a:r>
            <a:r>
              <a:rPr dirty="0">
                <a:latin typeface="Book Antiqua" panose="02040602050305030304" pitchFamily="18" charset="0"/>
              </a:rPr>
              <a:t> o di </a:t>
            </a:r>
            <a:r>
              <a:rPr dirty="0" err="1">
                <a:latin typeface="Book Antiqua" panose="02040602050305030304" pitchFamily="18" charset="0"/>
              </a:rPr>
              <a:t>farsi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dei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nemici</a:t>
            </a:r>
            <a:r>
              <a:rPr dirty="0">
                <a:latin typeface="Book Antiqua" panose="02040602050305030304" pitchFamily="18" charset="0"/>
              </a:rPr>
              <a:t>, di far leva </a:t>
            </a:r>
            <a:r>
              <a:rPr dirty="0" err="1">
                <a:latin typeface="Book Antiqua" panose="02040602050305030304" pitchFamily="18" charset="0"/>
              </a:rPr>
              <a:t>su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istinti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primari</a:t>
            </a:r>
            <a:r>
              <a:rPr dirty="0">
                <a:latin typeface="Book Antiqua" panose="02040602050305030304" pitchFamily="18" charset="0"/>
              </a:rPr>
              <a:t>, </a:t>
            </a:r>
            <a:r>
              <a:rPr dirty="0" err="1">
                <a:latin typeface="Book Antiqua" panose="02040602050305030304" pitchFamily="18" charset="0"/>
              </a:rPr>
              <a:t>paure</a:t>
            </a:r>
            <a:r>
              <a:rPr dirty="0">
                <a:latin typeface="Book Antiqua" panose="02040602050305030304" pitchFamily="18" charset="0"/>
              </a:rPr>
              <a:t> e </a:t>
            </a:r>
            <a:r>
              <a:rPr dirty="0" err="1">
                <a:latin typeface="Book Antiqua" panose="02040602050305030304" pitchFamily="18" charset="0"/>
              </a:rPr>
              <a:t>ferite</a:t>
            </a:r>
            <a:r>
              <a:rPr dirty="0">
                <a:latin typeface="Book Antiqua" panose="02040602050305030304" pitchFamily="18" charset="0"/>
              </a:rPr>
              <a:t> emotive. </a:t>
            </a:r>
            <a:r>
              <a:rPr dirty="0" err="1">
                <a:latin typeface="Book Antiqua" panose="02040602050305030304" pitchFamily="18" charset="0"/>
              </a:rPr>
              <a:t>Appartenere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alla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i="1" dirty="0" err="1">
                <a:latin typeface="Book Antiqua" panose="02040602050305030304" pitchFamily="18" charset="0"/>
              </a:rPr>
              <a:t>gente</a:t>
            </a:r>
            <a:r>
              <a:rPr dirty="0">
                <a:latin typeface="Book Antiqua" panose="02040602050305030304" pitchFamily="18" charset="0"/>
              </a:rPr>
              <a:t>, </a:t>
            </a:r>
            <a:r>
              <a:rPr dirty="0" err="1">
                <a:latin typeface="Book Antiqua" panose="02040602050305030304" pitchFamily="18" charset="0"/>
              </a:rPr>
              <a:t>infatti</a:t>
            </a:r>
            <a:r>
              <a:rPr dirty="0">
                <a:latin typeface="Book Antiqua" panose="02040602050305030304" pitchFamily="18" charset="0"/>
              </a:rPr>
              <a:t>, è un </a:t>
            </a:r>
            <a:r>
              <a:rPr dirty="0" err="1">
                <a:latin typeface="Book Antiqua" panose="02040602050305030304" pitchFamily="18" charset="0"/>
              </a:rPr>
              <a:t>processo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inclusivo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i</a:t>
            </a:r>
            <a:r>
              <a:rPr dirty="0">
                <a:latin typeface="Book Antiqua" panose="02040602050305030304" pitchFamily="18" charset="0"/>
              </a:rPr>
              <a:t> cui </a:t>
            </a:r>
            <a:r>
              <a:rPr dirty="0" err="1">
                <a:latin typeface="Book Antiqua" panose="02040602050305030304" pitchFamily="18" charset="0"/>
              </a:rPr>
              <a:t>elementi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caratteristici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sono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empatia</a:t>
            </a:r>
            <a:r>
              <a:rPr dirty="0">
                <a:latin typeface="Book Antiqua" panose="02040602050305030304" pitchFamily="18" charset="0"/>
              </a:rPr>
              <a:t>, </a:t>
            </a:r>
            <a:r>
              <a:rPr dirty="0" err="1">
                <a:latin typeface="Book Antiqua" panose="02040602050305030304" pitchFamily="18" charset="0"/>
              </a:rPr>
              <a:t>cortesia</a:t>
            </a:r>
            <a:r>
              <a:rPr dirty="0">
                <a:latin typeface="Book Antiqua" panose="02040602050305030304" pitchFamily="18" charset="0"/>
              </a:rPr>
              <a:t>, </a:t>
            </a:r>
            <a:r>
              <a:rPr dirty="0" err="1">
                <a:latin typeface="Book Antiqua" panose="02040602050305030304" pitchFamily="18" charset="0"/>
              </a:rPr>
              <a:t>amorevolezza</a:t>
            </a:r>
            <a:r>
              <a:rPr dirty="0">
                <a:latin typeface="Book Antiqua" panose="02040602050305030304" pitchFamily="18" charset="0"/>
              </a:rPr>
              <a:t> e spirito di </a:t>
            </a:r>
            <a:r>
              <a:rPr dirty="0" err="1">
                <a:latin typeface="Book Antiqua" panose="02040602050305030304" pitchFamily="18" charset="0"/>
              </a:rPr>
              <a:t>servizio</a:t>
            </a:r>
            <a:r>
              <a:rPr dirty="0">
                <a:latin typeface="Book Antiqua" panose="02040602050305030304" pitchFamily="18" charset="0"/>
              </a:rPr>
              <a:t>.</a:t>
            </a:r>
          </a:p>
          <a:p>
            <a:pPr defTabSz="457200">
              <a:lnSpc>
                <a:spcPct val="115000"/>
              </a:lnSpc>
              <a:spcBef>
                <a:spcPts val="900"/>
              </a:spcBef>
              <a:defRPr sz="2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dirty="0">
              <a:latin typeface="Book Antiqua" panose="02040602050305030304" pitchFamily="18" charset="0"/>
            </a:endParaRPr>
          </a:p>
          <a:p>
            <a:pPr marL="110289" indent="-110289" defTabSz="457200">
              <a:lnSpc>
                <a:spcPct val="115000"/>
              </a:lnSpc>
              <a:spcBef>
                <a:spcPts val="900"/>
              </a:spcBef>
              <a:buSzPct val="60000"/>
              <a:buBlip>
                <a:blip r:embed="rId2"/>
              </a:buBlip>
              <a:defRPr sz="2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dirty="0" err="1">
                <a:latin typeface="Book Antiqua" panose="02040602050305030304" pitchFamily="18" charset="0"/>
              </a:rPr>
              <a:t>Essere</a:t>
            </a:r>
            <a:r>
              <a:rPr dirty="0">
                <a:latin typeface="Book Antiqua" panose="02040602050305030304" pitchFamily="18" charset="0"/>
              </a:rPr>
              <a:t> “</a:t>
            </a:r>
            <a:r>
              <a:rPr dirty="0" err="1">
                <a:latin typeface="Book Antiqua" panose="02040602050305030304" pitchFamily="18" charset="0"/>
              </a:rPr>
              <a:t>gentili</a:t>
            </a:r>
            <a:r>
              <a:rPr dirty="0">
                <a:latin typeface="Book Antiqua" panose="02040602050305030304" pitchFamily="18" charset="0"/>
              </a:rPr>
              <a:t>” </a:t>
            </a:r>
            <a:r>
              <a:rPr dirty="0" err="1">
                <a:latin typeface="Book Antiqua" panose="02040602050305030304" pitchFamily="18" charset="0"/>
              </a:rPr>
              <a:t>quindi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richiede</a:t>
            </a:r>
            <a:r>
              <a:rPr dirty="0">
                <a:latin typeface="Book Antiqua" panose="02040602050305030304" pitchFamily="18" charset="0"/>
              </a:rPr>
              <a:t> e </a:t>
            </a:r>
            <a:r>
              <a:rPr dirty="0" err="1">
                <a:latin typeface="Book Antiqua" panose="02040602050305030304" pitchFamily="18" charset="0"/>
              </a:rPr>
              <a:t>presuppone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tutt’oggi</a:t>
            </a:r>
            <a:r>
              <a:rPr dirty="0">
                <a:latin typeface="Book Antiqua" panose="02040602050305030304" pitchFamily="18" charset="0"/>
              </a:rPr>
              <a:t> una </a:t>
            </a:r>
            <a:r>
              <a:rPr dirty="0" err="1">
                <a:latin typeface="Book Antiqua" panose="02040602050305030304" pitchFamily="18" charset="0"/>
              </a:rPr>
              <a:t>nobilta</a:t>
            </a:r>
            <a:r>
              <a:rPr dirty="0">
                <a:latin typeface="Book Antiqua" panose="02040602050305030304" pitchFamily="18" charset="0"/>
              </a:rPr>
              <a:t>̀ </a:t>
            </a:r>
            <a:r>
              <a:rPr dirty="0" err="1">
                <a:latin typeface="Book Antiqua" panose="02040602050305030304" pitchFamily="18" charset="0"/>
              </a:rPr>
              <a:t>d’animo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capace</a:t>
            </a:r>
            <a:r>
              <a:rPr dirty="0">
                <a:latin typeface="Book Antiqua" panose="02040602050305030304" pitchFamily="18" charset="0"/>
              </a:rPr>
              <a:t> di </a:t>
            </a:r>
            <a:r>
              <a:rPr dirty="0" err="1">
                <a:latin typeface="Book Antiqua" panose="02040602050305030304" pitchFamily="18" charset="0"/>
              </a:rPr>
              <a:t>esprimere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quel</a:t>
            </a:r>
            <a:r>
              <a:rPr dirty="0">
                <a:latin typeface="Book Antiqua" panose="02040602050305030304" pitchFamily="18" charset="0"/>
              </a:rPr>
              <a:t> senso di </a:t>
            </a:r>
            <a:r>
              <a:rPr dirty="0" err="1">
                <a:latin typeface="Book Antiqua" panose="02040602050305030304" pitchFamily="18" charset="0"/>
              </a:rPr>
              <a:t>appartenenza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fondato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su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mutuo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riconoscimento</a:t>
            </a:r>
            <a:r>
              <a:rPr dirty="0">
                <a:latin typeface="Book Antiqua" panose="02040602050305030304" pitchFamily="18" charset="0"/>
              </a:rPr>
              <a:t>, rispetto e </a:t>
            </a:r>
            <a:r>
              <a:rPr dirty="0" err="1">
                <a:latin typeface="Book Antiqua" panose="02040602050305030304" pitchFamily="18" charset="0"/>
              </a:rPr>
              <a:t>cura</a:t>
            </a:r>
            <a:r>
              <a:rPr dirty="0">
                <a:latin typeface="Book Antiqua" panose="02040602050305030304" pitchFamily="18" charset="0"/>
              </a:rPr>
              <a:t> </a:t>
            </a:r>
            <a:r>
              <a:rPr dirty="0" err="1">
                <a:latin typeface="Book Antiqua" panose="02040602050305030304" pitchFamily="18" charset="0"/>
              </a:rPr>
              <a:t>benevola</a:t>
            </a:r>
            <a:r>
              <a:rPr dirty="0">
                <a:latin typeface="Book Antiqua" panose="02040602050305030304" pitchFamily="18" charset="0"/>
              </a:rPr>
              <a:t>.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osa é la Gentilezza?…"/>
          <p:cNvSpPr txBox="1"/>
          <p:nvPr/>
        </p:nvSpPr>
        <p:spPr>
          <a:xfrm>
            <a:off x="615814" y="456472"/>
            <a:ext cx="11051561" cy="2537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 b="1"/>
            </a:pPr>
            <a:r>
              <a:rPr sz="3600" dirty="0">
                <a:solidFill>
                  <a:srgbClr val="002060"/>
                </a:solidFill>
                <a:latin typeface="Book Antiqua" panose="02040602050305030304" pitchFamily="18" charset="0"/>
              </a:rPr>
              <a:t>Cosa é la </a:t>
            </a:r>
            <a:r>
              <a:rPr sz="3600" dirty="0" err="1">
                <a:solidFill>
                  <a:srgbClr val="002060"/>
                </a:solidFill>
                <a:latin typeface="Book Antiqua" panose="02040602050305030304" pitchFamily="18" charset="0"/>
              </a:rPr>
              <a:t>Gentilezza</a:t>
            </a:r>
            <a:r>
              <a:rPr sz="3600" dirty="0">
                <a:solidFill>
                  <a:srgbClr val="002060"/>
                </a:solidFill>
                <a:latin typeface="Book Antiqua" panose="02040602050305030304" pitchFamily="18" charset="0"/>
              </a:rPr>
              <a:t>?</a:t>
            </a:r>
          </a:p>
          <a:p>
            <a:pPr algn="ctr">
              <a:defRPr sz="2100"/>
            </a:pPr>
            <a:r>
              <a:rPr i="1" dirty="0" err="1">
                <a:highlight>
                  <a:srgbClr val="FFFF00"/>
                </a:highlight>
                <a:latin typeface="Book Antiqua" panose="02040602050305030304" pitchFamily="18" charset="0"/>
              </a:rPr>
              <a:t>Definizione</a:t>
            </a:r>
            <a:r>
              <a:rPr i="1" dirty="0">
                <a:highlight>
                  <a:srgbClr val="FFFF00"/>
                </a:highlight>
                <a:latin typeface="Book Antiqua" panose="02040602050305030304" pitchFamily="18" charset="0"/>
              </a:rPr>
              <a:t> </a:t>
            </a:r>
            <a:r>
              <a:rPr i="1" dirty="0" err="1">
                <a:highlight>
                  <a:srgbClr val="FFFF00"/>
                </a:highlight>
                <a:latin typeface="Book Antiqua" panose="02040602050305030304" pitchFamily="18" charset="0"/>
              </a:rPr>
              <a:t>Scientifica</a:t>
            </a:r>
            <a:endParaRPr i="1" dirty="0">
              <a:highlight>
                <a:srgbClr val="FFFF00"/>
              </a:highlight>
              <a:latin typeface="Book Antiqua" panose="02040602050305030304" pitchFamily="18" charset="0"/>
            </a:endParaRPr>
          </a:p>
          <a:p>
            <a:pPr algn="ctr">
              <a:defRPr sz="2100"/>
            </a:pPr>
            <a:endParaRPr dirty="0">
              <a:latin typeface="Book Antiqua" panose="02040602050305030304" pitchFamily="18" charset="0"/>
            </a:endParaRPr>
          </a:p>
          <a:p>
            <a:pPr algn="ctr">
              <a:defRPr sz="2100"/>
            </a:pPr>
            <a:endParaRPr dirty="0">
              <a:latin typeface="Book Antiqua" panose="02040602050305030304" pitchFamily="18" charset="0"/>
            </a:endParaRPr>
          </a:p>
          <a:p>
            <a:pPr marL="665018" indent="-436418" defTabSz="457200">
              <a:lnSpc>
                <a:spcPct val="115000"/>
              </a:lnSpc>
              <a:buClr>
                <a:srgbClr val="000000"/>
              </a:buClr>
              <a:buSzPct val="81818"/>
              <a:buChar char="●"/>
              <a:defRPr sz="1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100" b="1" dirty="0">
                <a:latin typeface="Book Antiqua" panose="02040602050305030304" pitchFamily="18" charset="0"/>
              </a:rPr>
              <a:t>Una </a:t>
            </a:r>
            <a:r>
              <a:rPr sz="2100" b="1" dirty="0" err="1">
                <a:latin typeface="Book Antiqua" panose="02040602050305030304" pitchFamily="18" charset="0"/>
              </a:rPr>
              <a:t>medicina</a:t>
            </a:r>
            <a:r>
              <a:rPr sz="2100" b="1" dirty="0">
                <a:latin typeface="Book Antiqua" panose="02040602050305030304" pitchFamily="18" charset="0"/>
              </a:rPr>
              <a:t> </a:t>
            </a:r>
            <a:r>
              <a:rPr sz="2100" b="1" dirty="0" err="1">
                <a:latin typeface="Book Antiqua" panose="02040602050305030304" pitchFamily="18" charset="0"/>
              </a:rPr>
              <a:t>naturale</a:t>
            </a:r>
            <a:r>
              <a:rPr sz="2100" b="1" dirty="0">
                <a:latin typeface="Book Antiqua" panose="02040602050305030304" pitchFamily="18" charset="0"/>
              </a:rPr>
              <a:t> ad alto </a:t>
            </a:r>
            <a:r>
              <a:rPr sz="2100" b="1" dirty="0" err="1">
                <a:latin typeface="Book Antiqua" panose="02040602050305030304" pitchFamily="18" charset="0"/>
              </a:rPr>
              <a:t>impatto</a:t>
            </a:r>
            <a:r>
              <a:rPr sz="2100" b="1" dirty="0">
                <a:latin typeface="Book Antiqua" panose="02040602050305030304" pitchFamily="18" charset="0"/>
              </a:rPr>
              <a:t> </a:t>
            </a:r>
            <a:r>
              <a:rPr sz="2100" b="1" dirty="0" err="1">
                <a:latin typeface="Book Antiqua" panose="02040602050305030304" pitchFamily="18" charset="0"/>
              </a:rPr>
              <a:t>su</a:t>
            </a:r>
            <a:r>
              <a:rPr sz="2100" b="1" dirty="0">
                <a:latin typeface="Book Antiqua" panose="02040602050305030304" pitchFamily="18" charset="0"/>
              </a:rPr>
              <a:t> </a:t>
            </a:r>
            <a:r>
              <a:rPr sz="2100" b="1" dirty="0" err="1">
                <a:latin typeface="Book Antiqua" panose="02040602050305030304" pitchFamily="18" charset="0"/>
              </a:rPr>
              <a:t>longevità</a:t>
            </a:r>
            <a:r>
              <a:rPr sz="2100" b="1" dirty="0">
                <a:latin typeface="Book Antiqua" panose="02040602050305030304" pitchFamily="18" charset="0"/>
              </a:rPr>
              <a:t> e </a:t>
            </a:r>
            <a:r>
              <a:rPr sz="2100" b="1" dirty="0" err="1">
                <a:latin typeface="Book Antiqua" panose="02040602050305030304" pitchFamily="18" charset="0"/>
              </a:rPr>
              <a:t>qualità</a:t>
            </a:r>
            <a:r>
              <a:rPr sz="2100" b="1" dirty="0">
                <a:latin typeface="Book Antiqua" panose="02040602050305030304" pitchFamily="18" charset="0"/>
              </a:rPr>
              <a:t> </a:t>
            </a:r>
            <a:r>
              <a:rPr sz="2100" b="1" dirty="0" err="1">
                <a:latin typeface="Book Antiqua" panose="02040602050305030304" pitchFamily="18" charset="0"/>
              </a:rPr>
              <a:t>della</a:t>
            </a:r>
            <a:r>
              <a:rPr sz="2100" b="1" dirty="0">
                <a:latin typeface="Book Antiqua" panose="02040602050305030304" pitchFamily="18" charset="0"/>
              </a:rPr>
              <a:t> vita</a:t>
            </a:r>
          </a:p>
          <a:p>
            <a:pPr defTabSz="457200">
              <a:lnSpc>
                <a:spcPct val="115000"/>
              </a:lnSpc>
              <a:defRPr sz="1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2100" b="1" dirty="0">
              <a:latin typeface="Book Antiqua" panose="02040602050305030304" pitchFamily="18" charset="0"/>
            </a:endParaRPr>
          </a:p>
          <a:p>
            <a:pPr defTabSz="457200">
              <a:lnSpc>
                <a:spcPct val="115000"/>
              </a:lnSpc>
              <a:defRPr sz="1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B3B7B145-26FF-4282-8D31-2764AC5C8B44}"/>
              </a:ext>
            </a:extLst>
          </p:cNvPr>
          <p:cNvSpPr txBox="1"/>
          <p:nvPr/>
        </p:nvSpPr>
        <p:spPr>
          <a:xfrm>
            <a:off x="1357460" y="2498103"/>
            <a:ext cx="6890994" cy="3448634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>
              <a:lnSpc>
                <a:spcPct val="115000"/>
              </a:lnSpc>
              <a:defRPr sz="14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it-IT" sz="1800" dirty="0">
                <a:latin typeface="Book Antiqua" panose="02040602050305030304" pitchFamily="18" charset="0"/>
              </a:rPr>
              <a:t>La gentilezza ha un impatto positivo sui telomeri, i biomarcatori della longevità e della salute. Le persone gentili vivono più a lungo e si ammalano di meno. Allevia rabbia, frustrazione, risentimento e conflitti interpersonali. Protegge i telomeri, riduce depressione, ansia e stress e attenua i sintomi del DPTS. </a:t>
            </a:r>
          </a:p>
          <a:p>
            <a:pPr marL="171450" indent="-171450" defTabSz="457200">
              <a:lnSpc>
                <a:spcPct val="115000"/>
              </a:lnSpc>
              <a:buFont typeface="Arial" panose="020B0604020202020204" pitchFamily="34" charset="0"/>
              <a:buChar char="•"/>
              <a:defRPr sz="14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it-IT" sz="1200" dirty="0" err="1">
                <a:latin typeface="Book Antiqua" panose="02040602050305030304" pitchFamily="18" charset="0"/>
              </a:rPr>
              <a:t>Fredrickson</a:t>
            </a:r>
            <a:r>
              <a:rPr lang="it-IT" sz="1200" dirty="0">
                <a:latin typeface="Book Antiqua" panose="02040602050305030304" pitchFamily="18" charset="0"/>
              </a:rPr>
              <a:t>, B.L., Cohn, M.A., </a:t>
            </a:r>
            <a:r>
              <a:rPr lang="it-IT" sz="1200" dirty="0" err="1">
                <a:latin typeface="Book Antiqua" panose="02040602050305030304" pitchFamily="18" charset="0"/>
              </a:rPr>
              <a:t>Coffey</a:t>
            </a:r>
            <a:r>
              <a:rPr lang="it-IT" sz="1200" dirty="0">
                <a:latin typeface="Book Antiqua" panose="02040602050305030304" pitchFamily="18" charset="0"/>
              </a:rPr>
              <a:t>, K.A. et al., </a:t>
            </a:r>
            <a:r>
              <a:rPr lang="it-IT" sz="1200" i="1" dirty="0">
                <a:latin typeface="Book Antiqua" panose="02040602050305030304" pitchFamily="18" charset="0"/>
              </a:rPr>
              <a:t>Open </a:t>
            </a:r>
            <a:r>
              <a:rPr lang="it-IT" sz="1200" i="1" dirty="0" err="1">
                <a:latin typeface="Book Antiqua" panose="02040602050305030304" pitchFamily="18" charset="0"/>
              </a:rPr>
              <a:t>hearts</a:t>
            </a:r>
            <a:r>
              <a:rPr lang="it-IT" sz="1200" i="1" dirty="0">
                <a:latin typeface="Book Antiqua" panose="02040602050305030304" pitchFamily="18" charset="0"/>
              </a:rPr>
              <a:t> build </a:t>
            </a:r>
            <a:r>
              <a:rPr lang="it-IT" sz="1200" i="1" dirty="0" err="1">
                <a:latin typeface="Book Antiqua" panose="02040602050305030304" pitchFamily="18" charset="0"/>
              </a:rPr>
              <a:t>lives</a:t>
            </a:r>
            <a:r>
              <a:rPr lang="it-IT" sz="1200" i="1" dirty="0">
                <a:latin typeface="Book Antiqua" panose="02040602050305030304" pitchFamily="18" charset="0"/>
              </a:rPr>
              <a:t>: positive </a:t>
            </a:r>
            <a:r>
              <a:rPr lang="it-IT" sz="1200" i="1" dirty="0" err="1">
                <a:latin typeface="Book Antiqua" panose="02040602050305030304" pitchFamily="18" charset="0"/>
              </a:rPr>
              <a:t>emotions</a:t>
            </a:r>
            <a:r>
              <a:rPr lang="it-IT" sz="1200" i="1" dirty="0">
                <a:latin typeface="Book Antiqua" panose="02040602050305030304" pitchFamily="18" charset="0"/>
              </a:rPr>
              <a:t>, </a:t>
            </a:r>
            <a:r>
              <a:rPr lang="it-IT" sz="1200" i="1" dirty="0" err="1">
                <a:latin typeface="Book Antiqua" panose="02040602050305030304" pitchFamily="18" charset="0"/>
              </a:rPr>
              <a:t>induced</a:t>
            </a:r>
            <a:r>
              <a:rPr lang="it-IT" sz="1200" i="1" dirty="0">
                <a:latin typeface="Book Antiqua" panose="02040602050305030304" pitchFamily="18" charset="0"/>
              </a:rPr>
              <a:t> </a:t>
            </a:r>
            <a:r>
              <a:rPr lang="it-IT" sz="1200" i="1" dirty="0" err="1">
                <a:latin typeface="Book Antiqua" panose="02040602050305030304" pitchFamily="18" charset="0"/>
              </a:rPr>
              <a:t>through</a:t>
            </a:r>
            <a:r>
              <a:rPr lang="it-IT" sz="1200" i="1" dirty="0">
                <a:latin typeface="Book Antiqua" panose="02040602050305030304" pitchFamily="18" charset="0"/>
              </a:rPr>
              <a:t> </a:t>
            </a:r>
            <a:r>
              <a:rPr lang="it-IT" sz="1200" i="1" dirty="0" err="1">
                <a:latin typeface="Book Antiqua" panose="02040602050305030304" pitchFamily="18" charset="0"/>
              </a:rPr>
              <a:t>loving-kindness</a:t>
            </a:r>
            <a:r>
              <a:rPr lang="it-IT" sz="1200" i="1" dirty="0">
                <a:latin typeface="Book Antiqua" panose="02040602050305030304" pitchFamily="18" charset="0"/>
              </a:rPr>
              <a:t> </a:t>
            </a:r>
            <a:r>
              <a:rPr lang="it-IT" sz="1200" i="1" dirty="0" err="1">
                <a:latin typeface="Book Antiqua" panose="02040602050305030304" pitchFamily="18" charset="0"/>
              </a:rPr>
              <a:t>meditation</a:t>
            </a:r>
            <a:r>
              <a:rPr lang="it-IT" sz="1200" i="1" dirty="0">
                <a:latin typeface="Book Antiqua" panose="02040602050305030304" pitchFamily="18" charset="0"/>
              </a:rPr>
              <a:t>, build </a:t>
            </a:r>
            <a:r>
              <a:rPr lang="it-IT" sz="1200" i="1" dirty="0" err="1">
                <a:latin typeface="Book Antiqua" panose="02040602050305030304" pitchFamily="18" charset="0"/>
              </a:rPr>
              <a:t>consequential</a:t>
            </a:r>
            <a:r>
              <a:rPr lang="it-IT" sz="1200" i="1" dirty="0">
                <a:latin typeface="Book Antiqua" panose="02040602050305030304" pitchFamily="18" charset="0"/>
              </a:rPr>
              <a:t> personal </a:t>
            </a:r>
            <a:r>
              <a:rPr lang="it-IT" sz="1200" i="1" dirty="0" err="1">
                <a:latin typeface="Book Antiqua" panose="02040602050305030304" pitchFamily="18" charset="0"/>
              </a:rPr>
              <a:t>resources</a:t>
            </a:r>
            <a:r>
              <a:rPr lang="it-IT" sz="1200" dirty="0">
                <a:latin typeface="Book Antiqua" panose="02040602050305030304" pitchFamily="18" charset="0"/>
              </a:rPr>
              <a:t>, in “J Pers </a:t>
            </a:r>
            <a:r>
              <a:rPr lang="it-IT" sz="1200" dirty="0" err="1">
                <a:latin typeface="Book Antiqua" panose="02040602050305030304" pitchFamily="18" charset="0"/>
              </a:rPr>
              <a:t>Soc</a:t>
            </a:r>
            <a:r>
              <a:rPr lang="it-IT" sz="1200" dirty="0">
                <a:latin typeface="Book Antiqua" panose="02040602050305030304" pitchFamily="18" charset="0"/>
              </a:rPr>
              <a:t> </a:t>
            </a:r>
            <a:r>
              <a:rPr lang="it-IT" sz="1200" dirty="0" err="1">
                <a:latin typeface="Book Antiqua" panose="02040602050305030304" pitchFamily="18" charset="0"/>
              </a:rPr>
              <a:t>Psychol</a:t>
            </a:r>
            <a:r>
              <a:rPr lang="it-IT" sz="1200" dirty="0">
                <a:latin typeface="Book Antiqua" panose="02040602050305030304" pitchFamily="18" charset="0"/>
              </a:rPr>
              <a:t>”, 95 (5), 2008, pp. 1045­1062, </a:t>
            </a:r>
            <a:r>
              <a:rPr lang="it-IT" sz="1200" dirty="0" err="1">
                <a:latin typeface="Book Antiqua" panose="02040602050305030304" pitchFamily="18" charset="0"/>
              </a:rPr>
              <a:t>doi</a:t>
            </a:r>
            <a:r>
              <a:rPr lang="it-IT" sz="1200" dirty="0">
                <a:latin typeface="Book Antiqua" panose="02040602050305030304" pitchFamily="18" charset="0"/>
              </a:rPr>
              <a:t>: 10.1037/a0013262. </a:t>
            </a:r>
          </a:p>
          <a:p>
            <a:pPr marL="171450" indent="-171450" defTabSz="457200">
              <a:lnSpc>
                <a:spcPct val="115000"/>
              </a:lnSpc>
              <a:buFont typeface="Arial" panose="020B0604020202020204" pitchFamily="34" charset="0"/>
              <a:buChar char="•"/>
              <a:defRPr sz="14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it-IT" sz="1200" dirty="0">
                <a:latin typeface="Book Antiqua" panose="02040602050305030304" pitchFamily="18" charset="0"/>
              </a:rPr>
              <a:t>Hoge, E.A., Chen, M.M., </a:t>
            </a:r>
            <a:r>
              <a:rPr lang="it-IT" sz="1200" dirty="0" err="1">
                <a:latin typeface="Book Antiqua" panose="02040602050305030304" pitchFamily="18" charset="0"/>
              </a:rPr>
              <a:t>Orr</a:t>
            </a:r>
            <a:r>
              <a:rPr lang="it-IT" sz="1200" dirty="0">
                <a:latin typeface="Book Antiqua" panose="02040602050305030304" pitchFamily="18" charset="0"/>
              </a:rPr>
              <a:t>, E. et al., </a:t>
            </a:r>
            <a:r>
              <a:rPr lang="it-IT" sz="1200" i="1" dirty="0" err="1">
                <a:latin typeface="Book Antiqua" panose="02040602050305030304" pitchFamily="18" charset="0"/>
              </a:rPr>
              <a:t>Loving-Kindness</a:t>
            </a:r>
            <a:r>
              <a:rPr lang="it-IT" sz="1200" i="1" dirty="0">
                <a:latin typeface="Book Antiqua" panose="02040602050305030304" pitchFamily="18" charset="0"/>
              </a:rPr>
              <a:t> </a:t>
            </a:r>
            <a:r>
              <a:rPr lang="it-IT" sz="1200" i="1" dirty="0" err="1">
                <a:latin typeface="Book Antiqua" panose="02040602050305030304" pitchFamily="18" charset="0"/>
              </a:rPr>
              <a:t>Meditation</a:t>
            </a:r>
            <a:r>
              <a:rPr lang="it-IT" sz="1200" i="1" dirty="0">
                <a:latin typeface="Book Antiqua" panose="02040602050305030304" pitchFamily="18" charset="0"/>
              </a:rPr>
              <a:t> </a:t>
            </a:r>
            <a:r>
              <a:rPr lang="it-IT" sz="1200" i="1" dirty="0" err="1">
                <a:latin typeface="Book Antiqua" panose="02040602050305030304" pitchFamily="18" charset="0"/>
              </a:rPr>
              <a:t>practice</a:t>
            </a:r>
            <a:r>
              <a:rPr lang="it-IT" sz="1200" i="1" dirty="0">
                <a:latin typeface="Book Antiqua" panose="02040602050305030304" pitchFamily="18" charset="0"/>
              </a:rPr>
              <a:t> </a:t>
            </a:r>
            <a:r>
              <a:rPr lang="it-IT" sz="1200" i="1" dirty="0" err="1">
                <a:latin typeface="Book Antiqua" panose="02040602050305030304" pitchFamily="18" charset="0"/>
              </a:rPr>
              <a:t>associated</a:t>
            </a:r>
            <a:r>
              <a:rPr lang="it-IT" sz="1200" i="1" dirty="0">
                <a:latin typeface="Book Antiqua" panose="02040602050305030304" pitchFamily="18" charset="0"/>
              </a:rPr>
              <a:t> with </a:t>
            </a:r>
            <a:r>
              <a:rPr lang="it-IT" sz="1200" i="1" dirty="0" err="1">
                <a:latin typeface="Book Antiqua" panose="02040602050305030304" pitchFamily="18" charset="0"/>
              </a:rPr>
              <a:t>longer</a:t>
            </a:r>
            <a:r>
              <a:rPr lang="it-IT" sz="1200" i="1" dirty="0">
                <a:latin typeface="Book Antiqua" panose="02040602050305030304" pitchFamily="18" charset="0"/>
              </a:rPr>
              <a:t> </a:t>
            </a:r>
            <a:r>
              <a:rPr lang="it-IT" sz="1200" i="1" dirty="0" err="1">
                <a:latin typeface="Book Antiqua" panose="02040602050305030304" pitchFamily="18" charset="0"/>
              </a:rPr>
              <a:t>telomeres</a:t>
            </a:r>
            <a:r>
              <a:rPr lang="it-IT" sz="1200" i="1" dirty="0">
                <a:latin typeface="Book Antiqua" panose="02040602050305030304" pitchFamily="18" charset="0"/>
              </a:rPr>
              <a:t> in women</a:t>
            </a:r>
            <a:r>
              <a:rPr lang="it-IT" sz="1200" dirty="0">
                <a:latin typeface="Book Antiqua" panose="02040602050305030304" pitchFamily="18" charset="0"/>
              </a:rPr>
              <a:t>, in “Brain, </a:t>
            </a:r>
            <a:r>
              <a:rPr lang="it-IT" sz="1200" dirty="0" err="1">
                <a:latin typeface="Book Antiqua" panose="02040602050305030304" pitchFamily="18" charset="0"/>
              </a:rPr>
              <a:t>Behavior</a:t>
            </a:r>
            <a:r>
              <a:rPr lang="it-IT" sz="1200" dirty="0">
                <a:latin typeface="Book Antiqua" panose="02040602050305030304" pitchFamily="18" charset="0"/>
              </a:rPr>
              <a:t>, and </a:t>
            </a:r>
            <a:r>
              <a:rPr lang="it-IT" sz="1200" dirty="0" err="1">
                <a:latin typeface="Book Antiqua" panose="02040602050305030304" pitchFamily="18" charset="0"/>
              </a:rPr>
              <a:t>Immunity</a:t>
            </a:r>
            <a:r>
              <a:rPr lang="it-IT" sz="1200" dirty="0">
                <a:latin typeface="Book Antiqua" panose="02040602050305030304" pitchFamily="18" charset="0"/>
              </a:rPr>
              <a:t>”, 32, agosto 2013, pp. 159­</a:t>
            </a:r>
          </a:p>
          <a:p>
            <a:pPr marL="171450" indent="-171450" defTabSz="457200">
              <a:lnSpc>
                <a:spcPct val="115000"/>
              </a:lnSpc>
              <a:buFont typeface="Arial" panose="020B0604020202020204" pitchFamily="34" charset="0"/>
              <a:buChar char="•"/>
              <a:defRPr sz="14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it-IT" sz="1200" dirty="0" err="1">
                <a:latin typeface="Book Antiqua" panose="02040602050305030304" pitchFamily="18" charset="0"/>
              </a:rPr>
              <a:t>Hutcherson</a:t>
            </a:r>
            <a:r>
              <a:rPr lang="it-IT" sz="1200" dirty="0">
                <a:latin typeface="Book Antiqua" panose="02040602050305030304" pitchFamily="18" charset="0"/>
              </a:rPr>
              <a:t>, C.A., </a:t>
            </a:r>
            <a:r>
              <a:rPr lang="it-IT" sz="1200" dirty="0" err="1">
                <a:latin typeface="Book Antiqua" panose="02040602050305030304" pitchFamily="18" charset="0"/>
              </a:rPr>
              <a:t>Seppala</a:t>
            </a:r>
            <a:r>
              <a:rPr lang="it-IT" sz="1200" dirty="0">
                <a:latin typeface="Book Antiqua" panose="02040602050305030304" pitchFamily="18" charset="0"/>
              </a:rPr>
              <a:t>, E.M., Gross, J.J., </a:t>
            </a:r>
            <a:r>
              <a:rPr lang="it-IT" sz="1200" i="1" dirty="0" err="1">
                <a:latin typeface="Book Antiqua" panose="02040602050305030304" pitchFamily="18" charset="0"/>
              </a:rPr>
              <a:t>Loving-kindness</a:t>
            </a:r>
            <a:r>
              <a:rPr lang="it-IT" sz="1200" i="1" dirty="0">
                <a:latin typeface="Book Antiqua" panose="02040602050305030304" pitchFamily="18" charset="0"/>
              </a:rPr>
              <a:t> </a:t>
            </a:r>
            <a:r>
              <a:rPr lang="it-IT" sz="1200" i="1" dirty="0" err="1">
                <a:latin typeface="Book Antiqua" panose="02040602050305030304" pitchFamily="18" charset="0"/>
              </a:rPr>
              <a:t>meditation</a:t>
            </a:r>
            <a:r>
              <a:rPr lang="it-IT" sz="1200" i="1" dirty="0">
                <a:latin typeface="Book Antiqua" panose="02040602050305030304" pitchFamily="18" charset="0"/>
              </a:rPr>
              <a:t> </a:t>
            </a:r>
            <a:r>
              <a:rPr lang="it-IT" sz="1200" i="1" dirty="0" err="1">
                <a:latin typeface="Book Antiqua" panose="02040602050305030304" pitchFamily="18" charset="0"/>
              </a:rPr>
              <a:t>increases</a:t>
            </a:r>
            <a:r>
              <a:rPr lang="it-IT" sz="1200" i="1" dirty="0">
                <a:latin typeface="Book Antiqua" panose="02040602050305030304" pitchFamily="18" charset="0"/>
              </a:rPr>
              <a:t> social </a:t>
            </a:r>
            <a:r>
              <a:rPr lang="it-IT" sz="1200" i="1" dirty="0" err="1">
                <a:latin typeface="Book Antiqua" panose="02040602050305030304" pitchFamily="18" charset="0"/>
              </a:rPr>
              <a:t>connectedness</a:t>
            </a:r>
            <a:r>
              <a:rPr lang="it-IT" sz="1200" dirty="0">
                <a:latin typeface="Book Antiqua" panose="02040602050305030304" pitchFamily="18" charset="0"/>
              </a:rPr>
              <a:t>, in “</a:t>
            </a:r>
            <a:r>
              <a:rPr lang="it-IT" sz="1200" dirty="0" err="1">
                <a:latin typeface="Book Antiqua" panose="02040602050305030304" pitchFamily="18" charset="0"/>
              </a:rPr>
              <a:t>Emotion</a:t>
            </a:r>
            <a:r>
              <a:rPr lang="it-IT" sz="1200" dirty="0">
                <a:latin typeface="Book Antiqua" panose="02040602050305030304" pitchFamily="18" charset="0"/>
              </a:rPr>
              <a:t>”, 8 (5), 2008, pp. 720­724, </a:t>
            </a:r>
            <a:r>
              <a:rPr lang="it-IT" sz="1200" dirty="0" err="1">
                <a:latin typeface="Book Antiqua" panose="02040602050305030304" pitchFamily="18" charset="0"/>
              </a:rPr>
              <a:t>doi</a:t>
            </a:r>
            <a:r>
              <a:rPr lang="it-IT" sz="1200" dirty="0">
                <a:latin typeface="Book Antiqua" panose="02040602050305030304" pitchFamily="18" charset="0"/>
              </a:rPr>
              <a:t>: 10.1037/a0013237.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11C5D66-E1FF-429B-AEDA-5188676781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538" y="2779597"/>
            <a:ext cx="3220826" cy="241562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Una strategia evolutiva premiata dalla selezione naturale:…"/>
          <p:cNvSpPr txBox="1"/>
          <p:nvPr/>
        </p:nvSpPr>
        <p:spPr>
          <a:xfrm>
            <a:off x="421489" y="297598"/>
            <a:ext cx="8826206" cy="4441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marL="665018" indent="-436418" defTabSz="457200">
              <a:lnSpc>
                <a:spcPct val="115000"/>
              </a:lnSpc>
              <a:buClr>
                <a:srgbClr val="000000"/>
              </a:buClr>
              <a:buSzPct val="81818"/>
              <a:buChar char="●"/>
              <a:defRPr sz="1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100" b="1" dirty="0">
                <a:latin typeface="Book Antiqua" panose="02040602050305030304" pitchFamily="18" charset="0"/>
              </a:rPr>
              <a:t>Una </a:t>
            </a:r>
            <a:r>
              <a:rPr sz="2100" b="1" dirty="0" err="1">
                <a:latin typeface="Book Antiqua" panose="02040602050305030304" pitchFamily="18" charset="0"/>
              </a:rPr>
              <a:t>strategia</a:t>
            </a:r>
            <a:r>
              <a:rPr sz="2100" b="1" dirty="0">
                <a:latin typeface="Book Antiqua" panose="02040602050305030304" pitchFamily="18" charset="0"/>
              </a:rPr>
              <a:t> </a:t>
            </a:r>
            <a:r>
              <a:rPr sz="2100" b="1" dirty="0" err="1">
                <a:latin typeface="Book Antiqua" panose="02040602050305030304" pitchFamily="18" charset="0"/>
              </a:rPr>
              <a:t>evolutiva</a:t>
            </a:r>
            <a:r>
              <a:rPr sz="2100" b="1" dirty="0">
                <a:latin typeface="Book Antiqua" panose="02040602050305030304" pitchFamily="18" charset="0"/>
              </a:rPr>
              <a:t> </a:t>
            </a:r>
            <a:r>
              <a:rPr sz="2100" b="1" dirty="0" err="1">
                <a:latin typeface="Book Antiqua" panose="02040602050305030304" pitchFamily="18" charset="0"/>
              </a:rPr>
              <a:t>premiata</a:t>
            </a:r>
            <a:r>
              <a:rPr sz="2100" b="1" dirty="0">
                <a:latin typeface="Book Antiqua" panose="02040602050305030304" pitchFamily="18" charset="0"/>
              </a:rPr>
              <a:t> </a:t>
            </a:r>
            <a:r>
              <a:rPr sz="2100" b="1" dirty="0" err="1">
                <a:latin typeface="Book Antiqua" panose="02040602050305030304" pitchFamily="18" charset="0"/>
              </a:rPr>
              <a:t>dalla</a:t>
            </a:r>
            <a:r>
              <a:rPr sz="2100" b="1" dirty="0">
                <a:latin typeface="Book Antiqua" panose="02040602050305030304" pitchFamily="18" charset="0"/>
              </a:rPr>
              <a:t> </a:t>
            </a:r>
            <a:r>
              <a:rPr sz="2100" b="1" dirty="0" err="1">
                <a:latin typeface="Book Antiqua" panose="02040602050305030304" pitchFamily="18" charset="0"/>
              </a:rPr>
              <a:t>selezione</a:t>
            </a:r>
            <a:r>
              <a:rPr sz="2100" b="1" dirty="0">
                <a:latin typeface="Book Antiqua" panose="02040602050305030304" pitchFamily="18" charset="0"/>
              </a:rPr>
              <a:t> </a:t>
            </a:r>
            <a:r>
              <a:rPr sz="2100" b="1" dirty="0" err="1">
                <a:latin typeface="Book Antiqua" panose="02040602050305030304" pitchFamily="18" charset="0"/>
              </a:rPr>
              <a:t>naturale</a:t>
            </a:r>
            <a:r>
              <a:rPr sz="2100" b="1" dirty="0">
                <a:latin typeface="Book Antiqua" panose="02040602050305030304" pitchFamily="18" charset="0"/>
              </a:rPr>
              <a:t>:</a:t>
            </a:r>
            <a:r>
              <a:rPr sz="2100" dirty="0">
                <a:latin typeface="Book Antiqua" panose="02040602050305030304" pitchFamily="18" charset="0"/>
              </a:rPr>
              <a:t> </a:t>
            </a:r>
          </a:p>
        </p:txBody>
      </p:sp>
      <p:pic>
        <p:nvPicPr>
          <p:cNvPr id="107" name="Immagine 4" descr="Immagine 4"/>
          <p:cNvPicPr>
            <a:picLocks noChangeAspect="1"/>
          </p:cNvPicPr>
          <p:nvPr/>
        </p:nvPicPr>
        <p:blipFill>
          <a:blip r:embed="rId2"/>
          <a:srcRect r="26075"/>
          <a:stretch>
            <a:fillRect/>
          </a:stretch>
        </p:blipFill>
        <p:spPr>
          <a:xfrm>
            <a:off x="8280498" y="1380607"/>
            <a:ext cx="3402454" cy="29368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6A6FBEED-1F10-4D8D-BEF9-A7549FFD46E5}"/>
              </a:ext>
            </a:extLst>
          </p:cNvPr>
          <p:cNvSpPr txBox="1"/>
          <p:nvPr/>
        </p:nvSpPr>
        <p:spPr>
          <a:xfrm>
            <a:off x="509048" y="830595"/>
            <a:ext cx="7390614" cy="6156299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>
              <a:lnSpc>
                <a:spcPct val="115000"/>
              </a:lnSpc>
              <a:defRPr sz="1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it-IT" sz="1800" b="1" dirty="0">
                <a:latin typeface="Book Antiqua" panose="02040602050305030304" pitchFamily="18" charset="0"/>
              </a:rPr>
              <a:t>La gentilezza rientra in quei tratti inclusivi che creano interconnessione, interdipendenza e </a:t>
            </a:r>
            <a:r>
              <a:rPr lang="it-IT" sz="1800" b="1" dirty="0" err="1">
                <a:latin typeface="Book Antiqua" panose="02040602050305030304" pitchFamily="18" charset="0"/>
              </a:rPr>
              <a:t>prosocialità</a:t>
            </a:r>
            <a:r>
              <a:rPr lang="it-IT" sz="1800" b="1" dirty="0">
                <a:latin typeface="Book Antiqua" panose="02040602050305030304" pitchFamily="18" charset="0"/>
              </a:rPr>
              <a:t>. </a:t>
            </a:r>
          </a:p>
          <a:p>
            <a:pPr defTabSz="457200">
              <a:lnSpc>
                <a:spcPct val="115000"/>
              </a:lnSpc>
              <a:defRPr sz="1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lang="it-IT" sz="1800" b="1" dirty="0">
              <a:latin typeface="Book Antiqua" panose="02040602050305030304" pitchFamily="18" charset="0"/>
            </a:endParaRPr>
          </a:p>
          <a:p>
            <a:pPr defTabSz="457200">
              <a:lnSpc>
                <a:spcPct val="115000"/>
              </a:lnSpc>
              <a:defRPr sz="1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it-IT" sz="1800" b="1" dirty="0">
                <a:highlight>
                  <a:srgbClr val="FFFF00"/>
                </a:highlight>
                <a:latin typeface="Book Antiqua" panose="02040602050305030304" pitchFamily="18" charset="0"/>
              </a:rPr>
              <a:t>Gentilezza e comportamento prosociale tradotto in volontariato sono i fattori chiave per ridurre:</a:t>
            </a:r>
          </a:p>
          <a:p>
            <a:pPr marL="285750" indent="-285750" defTabSz="457200">
              <a:lnSpc>
                <a:spcPct val="115000"/>
              </a:lnSpc>
              <a:buSzPct val="100000"/>
              <a:buFont typeface="Arial" panose="020B0604020202020204" pitchFamily="34" charset="0"/>
              <a:buChar char="•"/>
              <a:defRPr sz="1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it-IT" sz="1800" b="1" dirty="0">
                <a:latin typeface="Book Antiqua" panose="02040602050305030304" pitchFamily="18" charset="0"/>
              </a:rPr>
              <a:t>il rischio di </a:t>
            </a:r>
            <a:r>
              <a:rPr lang="it-IT" sz="1800" b="1" dirty="0" err="1">
                <a:latin typeface="Book Antiqua" panose="02040602050305030304" pitchFamily="18" charset="0"/>
              </a:rPr>
              <a:t>mortalita</a:t>
            </a:r>
            <a:r>
              <a:rPr lang="it-IT" sz="1800" b="1" dirty="0">
                <a:latin typeface="Book Antiqua" panose="02040602050305030304" pitchFamily="18" charset="0"/>
              </a:rPr>
              <a:t>̀</a:t>
            </a:r>
            <a:r>
              <a:rPr lang="it-IT" sz="1800" dirty="0">
                <a:latin typeface="Book Antiqua" panose="02040602050305030304" pitchFamily="18" charset="0"/>
              </a:rPr>
              <a:t> (fino al 60%), aumentare la </a:t>
            </a:r>
            <a:r>
              <a:rPr lang="it-IT" sz="1800" dirty="0" err="1">
                <a:latin typeface="Book Antiqua" panose="02040602050305030304" pitchFamily="18" charset="0"/>
              </a:rPr>
              <a:t>longevita</a:t>
            </a:r>
            <a:r>
              <a:rPr lang="it-IT" sz="1800" dirty="0">
                <a:latin typeface="Book Antiqua" panose="02040602050305030304" pitchFamily="18" charset="0"/>
              </a:rPr>
              <a:t>̀, </a:t>
            </a:r>
          </a:p>
          <a:p>
            <a:pPr marL="285750" indent="-285750" defTabSz="457200">
              <a:lnSpc>
                <a:spcPct val="115000"/>
              </a:lnSpc>
              <a:buSzPct val="100000"/>
              <a:buFont typeface="Arial" panose="020B0604020202020204" pitchFamily="34" charset="0"/>
              <a:buChar char="•"/>
              <a:defRPr sz="1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it-IT" sz="1800" b="1" dirty="0">
                <a:latin typeface="Book Antiqua" panose="02040602050305030304" pitchFamily="18" charset="0"/>
              </a:rPr>
              <a:t>prospettiva e l’aspettativa di vita</a:t>
            </a:r>
            <a:r>
              <a:rPr lang="it-IT" sz="1800" dirty="0">
                <a:latin typeface="Book Antiqua" panose="02040602050305030304" pitchFamily="18" charset="0"/>
              </a:rPr>
              <a:t> di un valore compreso tra il 22% e il 44%, </a:t>
            </a:r>
          </a:p>
          <a:p>
            <a:pPr marL="285750" indent="-285750" defTabSz="457200">
              <a:lnSpc>
                <a:spcPct val="115000"/>
              </a:lnSpc>
              <a:buSzPct val="100000"/>
              <a:buFont typeface="Arial" panose="020B0604020202020204" pitchFamily="34" charset="0"/>
              <a:buChar char="•"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it-IT" dirty="0">
                <a:latin typeface="Book Antiqua" panose="02040602050305030304" pitchFamily="18" charset="0"/>
              </a:rPr>
              <a:t>migliora la salute fisica e mentale riducendo il profilo di espressione del gene</a:t>
            </a:r>
            <a:r>
              <a:rPr lang="it-IT" b="1" dirty="0">
                <a:latin typeface="Book Antiqua" panose="02040602050305030304" pitchFamily="18" charset="0"/>
              </a:rPr>
              <a:t> CTRA legato allo stress</a:t>
            </a:r>
            <a:r>
              <a:rPr lang="it-IT" dirty="0">
                <a:latin typeface="Book Antiqua" panose="02040602050305030304" pitchFamily="18" charset="0"/>
              </a:rPr>
              <a:t>;</a:t>
            </a:r>
          </a:p>
          <a:p>
            <a:pPr marL="285750" indent="-285750" defTabSz="457200">
              <a:lnSpc>
                <a:spcPct val="115000"/>
              </a:lnSpc>
              <a:buSzPct val="100000"/>
              <a:buFont typeface="Arial" panose="020B0604020202020204" pitchFamily="34" charset="0"/>
              <a:buChar char="•"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it-IT" dirty="0">
                <a:latin typeface="Book Antiqua" panose="02040602050305030304" pitchFamily="18" charset="0"/>
              </a:rPr>
              <a:t>migliora la risposta immunitaria e </a:t>
            </a:r>
            <a:r>
              <a:rPr lang="it-IT" b="1" dirty="0"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riduce l’infiammazione cellulare</a:t>
            </a:r>
            <a:r>
              <a:rPr lang="it-IT" dirty="0">
                <a:latin typeface="Book Antiqua" panose="02040602050305030304" pitchFamily="18" charset="0"/>
              </a:rPr>
              <a:t>;</a:t>
            </a:r>
          </a:p>
          <a:p>
            <a:pPr marL="285750" indent="-285750" defTabSz="457200">
              <a:lnSpc>
                <a:spcPct val="115000"/>
              </a:lnSpc>
              <a:buSzPct val="100000"/>
              <a:buFont typeface="Arial" panose="020B0604020202020204" pitchFamily="34" charset="0"/>
              <a:buChar char="•"/>
              <a:defRPr sz="16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it-IT" dirty="0">
                <a:latin typeface="Book Antiqua" panose="02040602050305030304" pitchFamily="18" charset="0"/>
              </a:rPr>
              <a:t>riconnette al senso e al significato della vita aumentando i </a:t>
            </a:r>
            <a:r>
              <a:rPr lang="it-IT" b="1" dirty="0">
                <a:latin typeface="Book Antiqua" panose="02040602050305030304" pitchFamily="18" charset="0"/>
              </a:rPr>
              <a:t>livelli di felicità </a:t>
            </a:r>
            <a:r>
              <a:rPr lang="it-IT" b="1" dirty="0" err="1">
                <a:latin typeface="Book Antiqua" panose="02040602050305030304" pitchFamily="18" charset="0"/>
              </a:rPr>
              <a:t>eudaimonica</a:t>
            </a:r>
            <a:r>
              <a:rPr lang="it-IT" dirty="0">
                <a:latin typeface="Book Antiqua" panose="02040602050305030304" pitchFamily="18" charset="0"/>
              </a:rPr>
              <a:t>, a sua volta associata a un significativo miglioramento del funzionamento psicosociale e del benessere fisico ed emotivo.</a:t>
            </a:r>
            <a:endParaRPr lang="it-IT" b="1" dirty="0">
              <a:latin typeface="Book Antiqua" panose="02040602050305030304" pitchFamily="18" charset="0"/>
            </a:endParaRPr>
          </a:p>
          <a:p>
            <a:pPr marL="110289" indent="-110289" defTabSz="457200">
              <a:lnSpc>
                <a:spcPct val="115000"/>
              </a:lnSpc>
              <a:buSzPct val="100000"/>
              <a:buChar char="•"/>
              <a:defRPr sz="1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lang="it-IT" sz="1800" b="1" dirty="0">
              <a:latin typeface="Book Antiqua" panose="02040602050305030304" pitchFamily="18" charset="0"/>
            </a:endParaRPr>
          </a:p>
          <a:p>
            <a:pPr defTabSz="457200">
              <a:lnSpc>
                <a:spcPct val="115000"/>
              </a:lnSpc>
              <a:defRPr sz="1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it-IT" sz="1800" b="1" dirty="0">
                <a:latin typeface="Book Antiqua" panose="02040602050305030304" pitchFamily="18" charset="0"/>
              </a:rPr>
              <a:t>Come dimostrato dalla metanalisi pubblicata a dicembre 2020 e svolta considerando oltre 198.000 persone</a:t>
            </a:r>
            <a:r>
              <a:rPr lang="it-IT" dirty="0">
                <a:latin typeface="Book Antiqua" panose="02040602050305030304" pitchFamily="18" charset="0"/>
              </a:rPr>
              <a:t> </a:t>
            </a:r>
          </a:p>
          <a:p>
            <a:pPr defTabSz="457200">
              <a:lnSpc>
                <a:spcPct val="115000"/>
              </a:lnSpc>
              <a:defRPr sz="1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lang="it-IT" dirty="0">
              <a:latin typeface="Book Antiqua" panose="02040602050305030304" pitchFamily="18" charset="0"/>
            </a:endParaRPr>
          </a:p>
          <a:p>
            <a:pPr defTabSz="457200">
              <a:lnSpc>
                <a:spcPct val="115000"/>
              </a:lnSpc>
              <a:defRPr sz="11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lang="it-IT" dirty="0">
                <a:latin typeface="Book Antiqua" panose="02040602050305030304" pitchFamily="18" charset="0"/>
              </a:rPr>
              <a:t>(</a:t>
            </a:r>
            <a:r>
              <a:rPr lang="it-IT" dirty="0" err="1">
                <a:latin typeface="Book Antiqua" panose="02040602050305030304" pitchFamily="18" charset="0"/>
              </a:rPr>
              <a:t>Hui</a:t>
            </a:r>
            <a:r>
              <a:rPr lang="it-IT" dirty="0">
                <a:latin typeface="Book Antiqua" panose="02040602050305030304" pitchFamily="18" charset="0"/>
              </a:rPr>
              <a:t>, B.P.H., </a:t>
            </a:r>
            <a:r>
              <a:rPr lang="it-IT" dirty="0" err="1">
                <a:latin typeface="Book Antiqua" panose="02040602050305030304" pitchFamily="18" charset="0"/>
              </a:rPr>
              <a:t>Ng</a:t>
            </a:r>
            <a:r>
              <a:rPr lang="it-IT" dirty="0">
                <a:latin typeface="Book Antiqua" panose="02040602050305030304" pitchFamily="18" charset="0"/>
              </a:rPr>
              <a:t>, J.C.K., </a:t>
            </a:r>
            <a:r>
              <a:rPr lang="it-IT" dirty="0" err="1">
                <a:latin typeface="Book Antiqua" panose="02040602050305030304" pitchFamily="18" charset="0"/>
              </a:rPr>
              <a:t>Berzaghi</a:t>
            </a:r>
            <a:r>
              <a:rPr lang="it-IT" dirty="0">
                <a:latin typeface="Book Antiqua" panose="02040602050305030304" pitchFamily="18" charset="0"/>
              </a:rPr>
              <a:t>, E. et al., </a:t>
            </a:r>
            <a:r>
              <a:rPr lang="it-IT" i="1" dirty="0" err="1">
                <a:latin typeface="Book Antiqua" panose="02040602050305030304" pitchFamily="18" charset="0"/>
              </a:rPr>
              <a:t>Rewards</a:t>
            </a:r>
            <a:r>
              <a:rPr lang="it-IT" i="1" dirty="0">
                <a:latin typeface="Book Antiqua" panose="02040602050305030304" pitchFamily="18" charset="0"/>
              </a:rPr>
              <a:t> of </a:t>
            </a:r>
            <a:r>
              <a:rPr lang="it-IT" i="1" dirty="0" err="1">
                <a:latin typeface="Book Antiqua" panose="02040602050305030304" pitchFamily="18" charset="0"/>
              </a:rPr>
              <a:t>Kindness</a:t>
            </a:r>
            <a:r>
              <a:rPr lang="it-IT" i="1" dirty="0">
                <a:latin typeface="Book Antiqua" panose="02040602050305030304" pitchFamily="18" charset="0"/>
              </a:rPr>
              <a:t>? A Meta-Analysis of the Link </a:t>
            </a:r>
            <a:r>
              <a:rPr lang="it-IT" i="1" dirty="0" err="1">
                <a:latin typeface="Book Antiqua" panose="02040602050305030304" pitchFamily="18" charset="0"/>
              </a:rPr>
              <a:t>Between</a:t>
            </a:r>
            <a:r>
              <a:rPr lang="it-IT" i="1" dirty="0">
                <a:latin typeface="Book Antiqua" panose="02040602050305030304" pitchFamily="18" charset="0"/>
              </a:rPr>
              <a:t> </a:t>
            </a:r>
            <a:r>
              <a:rPr lang="it-IT" i="1" dirty="0" err="1">
                <a:latin typeface="Book Antiqua" panose="02040602050305030304" pitchFamily="18" charset="0"/>
              </a:rPr>
              <a:t>Prosociality</a:t>
            </a:r>
            <a:r>
              <a:rPr lang="it-IT" i="1" dirty="0">
                <a:latin typeface="Book Antiqua" panose="02040602050305030304" pitchFamily="18" charset="0"/>
              </a:rPr>
              <a:t> and </a:t>
            </a:r>
            <a:r>
              <a:rPr lang="it-IT" i="1" dirty="0" err="1">
                <a:latin typeface="Book Antiqua" panose="02040602050305030304" pitchFamily="18" charset="0"/>
              </a:rPr>
              <a:t>Well-Being</a:t>
            </a:r>
            <a:r>
              <a:rPr lang="it-IT" dirty="0">
                <a:latin typeface="Book Antiqua" panose="02040602050305030304" pitchFamily="18" charset="0"/>
              </a:rPr>
              <a:t>, </a:t>
            </a:r>
            <a:r>
              <a:rPr lang="it-IT" dirty="0" err="1">
                <a:latin typeface="Book Antiqua" panose="02040602050305030304" pitchFamily="18" charset="0"/>
              </a:rPr>
              <a:t>in“Psychological</a:t>
            </a:r>
            <a:r>
              <a:rPr lang="it-IT" dirty="0">
                <a:latin typeface="Book Antiqua" panose="02040602050305030304" pitchFamily="18" charset="0"/>
              </a:rPr>
              <a:t> Bulletin”,10.1037/bul0000298).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Dimensioni della gentilezza…"/>
          <p:cNvSpPr txBox="1"/>
          <p:nvPr/>
        </p:nvSpPr>
        <p:spPr>
          <a:xfrm>
            <a:off x="477218" y="492194"/>
            <a:ext cx="11237562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 b="1"/>
            </a:pPr>
            <a:r>
              <a:rPr lang="it-IT" sz="3600" dirty="0">
                <a:solidFill>
                  <a:srgbClr val="002060"/>
                </a:solidFill>
                <a:latin typeface="Book Antiqua" panose="02040602050305030304" pitchFamily="18" charset="0"/>
              </a:rPr>
              <a:t>Dimensione della Gentilezza</a:t>
            </a:r>
          </a:p>
          <a:p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D340095D-77AC-4DDC-98C8-B5E0817CB0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584" y="1127973"/>
            <a:ext cx="7482831" cy="503474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asellaDiTesto 5"/>
          <p:cNvSpPr txBox="1"/>
          <p:nvPr/>
        </p:nvSpPr>
        <p:spPr>
          <a:xfrm>
            <a:off x="1031993" y="620821"/>
            <a:ext cx="10128007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600" b="1"/>
            </a:lvl1pPr>
          </a:lstStyle>
          <a:p>
            <a:r>
              <a:rPr sz="3600" dirty="0" err="1">
                <a:solidFill>
                  <a:srgbClr val="002060"/>
                </a:solidFill>
                <a:latin typeface="Book Antiqua" panose="02040602050305030304" pitchFamily="18" charset="0"/>
              </a:rPr>
              <a:t>Dimensione</a:t>
            </a:r>
            <a:r>
              <a:rPr sz="3600" dirty="0">
                <a:solidFill>
                  <a:srgbClr val="002060"/>
                </a:solidFill>
                <a:latin typeface="Book Antiqua" panose="02040602050305030304" pitchFamily="18" charset="0"/>
              </a:rPr>
              <a:t> </a:t>
            </a:r>
            <a:r>
              <a:rPr sz="3600" dirty="0" err="1">
                <a:solidFill>
                  <a:srgbClr val="002060"/>
                </a:solidFill>
                <a:latin typeface="Book Antiqua" panose="02040602050305030304" pitchFamily="18" charset="0"/>
              </a:rPr>
              <a:t>Collettiv</a:t>
            </a:r>
            <a:r>
              <a:rPr lang="it-IT" sz="3600" dirty="0">
                <a:solidFill>
                  <a:srgbClr val="002060"/>
                </a:solidFill>
                <a:latin typeface="Book Antiqua" panose="02040602050305030304" pitchFamily="18" charset="0"/>
              </a:rPr>
              <a:t>a</a:t>
            </a:r>
            <a:r>
              <a:rPr sz="3600" dirty="0">
                <a:solidFill>
                  <a:srgbClr val="002060"/>
                </a:solidFill>
                <a:latin typeface="Book Antiqua" panose="02040602050305030304" pitchFamily="18" charset="0"/>
              </a:rPr>
              <a:t>: </a:t>
            </a:r>
            <a:r>
              <a:rPr sz="3600" dirty="0" err="1">
                <a:solidFill>
                  <a:srgbClr val="002060"/>
                </a:solidFill>
                <a:latin typeface="Book Antiqua" panose="02040602050305030304" pitchFamily="18" charset="0"/>
              </a:rPr>
              <a:t>ragioni</a:t>
            </a:r>
            <a:r>
              <a:rPr sz="3600" dirty="0">
                <a:solidFill>
                  <a:srgbClr val="002060"/>
                </a:solidFill>
                <a:latin typeface="Book Antiqua" panose="02040602050305030304" pitchFamily="18" charset="0"/>
              </a:rPr>
              <a:t> </a:t>
            </a:r>
            <a:r>
              <a:rPr sz="3600" dirty="0" err="1">
                <a:solidFill>
                  <a:srgbClr val="002060"/>
                </a:solidFill>
                <a:latin typeface="Book Antiqua" panose="02040602050305030304" pitchFamily="18" charset="0"/>
              </a:rPr>
              <a:t>sociali</a:t>
            </a:r>
            <a:endParaRPr sz="3600" dirty="0">
              <a:solidFill>
                <a:srgbClr val="002060"/>
              </a:solidFill>
              <a:latin typeface="Book Antiqua" panose="02040602050305030304" pitchFamily="18" charset="0"/>
            </a:endParaRPr>
          </a:p>
        </p:txBody>
      </p:sp>
      <p:sp>
        <p:nvSpPr>
          <p:cNvPr id="112" name="CasellaDiTesto 6"/>
          <p:cNvSpPr txBox="1"/>
          <p:nvPr/>
        </p:nvSpPr>
        <p:spPr>
          <a:xfrm>
            <a:off x="1031993" y="1352223"/>
            <a:ext cx="6782433" cy="5093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100" b="1"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rPr sz="2800" dirty="0"/>
              <a:t>Ripple Effect </a:t>
            </a:r>
          </a:p>
          <a:p>
            <a:pPr>
              <a:defRPr sz="2100" b="1"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rPr sz="2800" i="1" dirty="0" err="1"/>
              <a:t>Effetto</a:t>
            </a:r>
            <a:r>
              <a:rPr sz="2800" i="1" dirty="0"/>
              <a:t> </a:t>
            </a:r>
            <a:r>
              <a:rPr lang="it-IT" sz="2800" i="1" dirty="0"/>
              <a:t>onda </a:t>
            </a:r>
            <a:r>
              <a:rPr sz="2800" i="1" dirty="0" err="1"/>
              <a:t>della</a:t>
            </a:r>
            <a:r>
              <a:rPr sz="2800" i="1" dirty="0"/>
              <a:t> </a:t>
            </a:r>
            <a:r>
              <a:rPr sz="2800" i="1" dirty="0" err="1"/>
              <a:t>gentilezza</a:t>
            </a:r>
            <a:r>
              <a:rPr sz="2800" i="1" dirty="0"/>
              <a:t> </a:t>
            </a:r>
          </a:p>
          <a:p>
            <a:pPr>
              <a:defRPr sz="2100" b="1">
                <a:latin typeface="Book Antiqua"/>
                <a:ea typeface="Book Antiqua"/>
                <a:cs typeface="Book Antiqua"/>
                <a:sym typeface="Book Antiqua"/>
              </a:defRPr>
            </a:pPr>
            <a:endParaRPr dirty="0"/>
          </a:p>
          <a:p>
            <a:pPr>
              <a:defRPr sz="2000"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rPr dirty="0"/>
              <a:t>Chi </a:t>
            </a:r>
            <a:r>
              <a:rPr dirty="0" err="1"/>
              <a:t>dona</a:t>
            </a:r>
            <a:r>
              <a:rPr dirty="0"/>
              <a:t>, chi </a:t>
            </a:r>
            <a:r>
              <a:rPr dirty="0" err="1"/>
              <a:t>riceve</a:t>
            </a:r>
            <a:r>
              <a:rPr dirty="0"/>
              <a:t>, chi </a:t>
            </a:r>
            <a:r>
              <a:rPr dirty="0" err="1"/>
              <a:t>osserva</a:t>
            </a:r>
            <a:r>
              <a:rPr dirty="0"/>
              <a:t>. </a:t>
            </a:r>
          </a:p>
          <a:p>
            <a:pPr>
              <a:defRPr sz="2000">
                <a:latin typeface="Book Antiqua"/>
                <a:ea typeface="Book Antiqua"/>
                <a:cs typeface="Book Antiqua"/>
                <a:sym typeface="Book Antiqua"/>
              </a:defRPr>
            </a:pPr>
            <a:endParaRPr dirty="0"/>
          </a:p>
          <a:p>
            <a:pPr>
              <a:defRPr sz="2000"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rPr dirty="0"/>
              <a:t>Non solo chi fa un </a:t>
            </a:r>
            <a:r>
              <a:rPr dirty="0" err="1"/>
              <a:t>atto</a:t>
            </a:r>
            <a:r>
              <a:rPr dirty="0"/>
              <a:t> di </a:t>
            </a:r>
            <a:r>
              <a:rPr dirty="0" err="1"/>
              <a:t>gentilezza</a:t>
            </a:r>
            <a:r>
              <a:rPr dirty="0"/>
              <a:t> (“giver”) e chi lo </a:t>
            </a:r>
            <a:r>
              <a:rPr dirty="0" err="1"/>
              <a:t>riceve</a:t>
            </a:r>
            <a:r>
              <a:rPr dirty="0"/>
              <a:t> (“receiver”) </a:t>
            </a:r>
            <a:r>
              <a:rPr dirty="0" err="1"/>
              <a:t>si</a:t>
            </a:r>
            <a:r>
              <a:rPr dirty="0"/>
              <a:t> sente </a:t>
            </a:r>
            <a:r>
              <a:rPr dirty="0" err="1"/>
              <a:t>più</a:t>
            </a:r>
            <a:r>
              <a:rPr dirty="0"/>
              <a:t> </a:t>
            </a:r>
            <a:r>
              <a:rPr dirty="0" err="1"/>
              <a:t>felice</a:t>
            </a:r>
            <a:r>
              <a:rPr dirty="0"/>
              <a:t> e </a:t>
            </a:r>
            <a:r>
              <a:rPr dirty="0" err="1"/>
              <a:t>percepisce</a:t>
            </a:r>
            <a:r>
              <a:rPr dirty="0"/>
              <a:t> </a:t>
            </a:r>
            <a:r>
              <a:rPr dirty="0" err="1"/>
              <a:t>livelli</a:t>
            </a:r>
            <a:r>
              <a:rPr dirty="0"/>
              <a:t> </a:t>
            </a:r>
            <a:r>
              <a:rPr dirty="0" err="1"/>
              <a:t>maggiori</a:t>
            </a:r>
            <a:r>
              <a:rPr dirty="0"/>
              <a:t> di </a:t>
            </a:r>
            <a:r>
              <a:rPr dirty="0" err="1"/>
              <a:t>benessere</a:t>
            </a:r>
            <a:r>
              <a:rPr dirty="0"/>
              <a:t>, </a:t>
            </a:r>
            <a:r>
              <a:rPr b="1" u="sng" dirty="0"/>
              <a:t>ma un </a:t>
            </a:r>
            <a:r>
              <a:rPr b="1" u="sng" dirty="0" err="1"/>
              <a:t>recente</a:t>
            </a:r>
            <a:r>
              <a:rPr b="1" u="sng" dirty="0"/>
              <a:t> studio </a:t>
            </a:r>
            <a:r>
              <a:rPr b="1" u="sng" dirty="0" err="1"/>
              <a:t>pubblicato</a:t>
            </a:r>
            <a:r>
              <a:rPr b="1" u="sng" dirty="0"/>
              <a:t> </a:t>
            </a:r>
            <a:r>
              <a:rPr b="1" u="sng" dirty="0" err="1"/>
              <a:t>nei</a:t>
            </a:r>
            <a:r>
              <a:rPr b="1" u="sng" dirty="0"/>
              <a:t> “Proceedings of the National Academy of Sciences” </a:t>
            </a:r>
            <a:r>
              <a:rPr b="1" u="sng" dirty="0" err="1"/>
              <a:t>dimostra</a:t>
            </a:r>
            <a:r>
              <a:rPr b="1" u="sng" dirty="0"/>
              <a:t> </a:t>
            </a:r>
            <a:r>
              <a:rPr b="1" u="sng" dirty="0" err="1"/>
              <a:t>che</a:t>
            </a:r>
            <a:r>
              <a:rPr b="1" u="sng" dirty="0"/>
              <a:t> </a:t>
            </a:r>
            <a:r>
              <a:rPr b="1" u="sng" dirty="0" err="1"/>
              <a:t>gli</a:t>
            </a:r>
            <a:r>
              <a:rPr b="1" u="sng" dirty="0"/>
              <a:t> </a:t>
            </a:r>
            <a:r>
              <a:rPr b="1" u="sng" dirty="0" err="1"/>
              <a:t>stessi</a:t>
            </a:r>
            <a:r>
              <a:rPr b="1" u="sng" dirty="0"/>
              <a:t> </a:t>
            </a:r>
            <a:r>
              <a:rPr b="1" u="sng" dirty="0" err="1"/>
              <a:t>livelli</a:t>
            </a:r>
            <a:r>
              <a:rPr b="1" u="sng" dirty="0"/>
              <a:t> di </a:t>
            </a:r>
            <a:r>
              <a:rPr b="1" u="sng" dirty="0" err="1"/>
              <a:t>benessere</a:t>
            </a:r>
            <a:r>
              <a:rPr b="1" u="sng" dirty="0"/>
              <a:t> e </a:t>
            </a:r>
            <a:r>
              <a:rPr b="1" u="sng" dirty="0" err="1"/>
              <a:t>felicità</a:t>
            </a:r>
            <a:r>
              <a:rPr b="1" u="sng" dirty="0"/>
              <a:t> </a:t>
            </a:r>
            <a:r>
              <a:rPr b="1" u="sng" dirty="0" err="1"/>
              <a:t>sono</a:t>
            </a:r>
            <a:r>
              <a:rPr b="1" u="sng" dirty="0"/>
              <a:t> </a:t>
            </a:r>
            <a:r>
              <a:rPr b="1" u="sng" dirty="0" err="1"/>
              <a:t>sperimentati</a:t>
            </a:r>
            <a:r>
              <a:rPr b="1" u="sng" dirty="0"/>
              <a:t> </a:t>
            </a:r>
            <a:r>
              <a:rPr b="1" u="sng" dirty="0" err="1"/>
              <a:t>anche</a:t>
            </a:r>
            <a:r>
              <a:rPr b="1" u="sng" dirty="0"/>
              <a:t> in chi </a:t>
            </a:r>
            <a:r>
              <a:rPr b="1" u="sng" dirty="0" err="1"/>
              <a:t>osserva</a:t>
            </a:r>
            <a:r>
              <a:rPr dirty="0"/>
              <a:t>, </a:t>
            </a:r>
            <a:r>
              <a:rPr dirty="0" err="1"/>
              <a:t>generando</a:t>
            </a:r>
            <a:r>
              <a:rPr dirty="0"/>
              <a:t> un </a:t>
            </a:r>
            <a:r>
              <a:rPr dirty="0" err="1"/>
              <a:t>effetto</a:t>
            </a:r>
            <a:r>
              <a:rPr dirty="0"/>
              <a:t> </a:t>
            </a:r>
            <a:r>
              <a:rPr dirty="0" err="1"/>
              <a:t>onda</a:t>
            </a:r>
            <a:r>
              <a:rPr dirty="0"/>
              <a:t> </a:t>
            </a:r>
            <a:r>
              <a:rPr dirty="0" err="1"/>
              <a:t>che</a:t>
            </a:r>
            <a:r>
              <a:rPr dirty="0"/>
              <a:t> </a:t>
            </a:r>
            <a:r>
              <a:rPr dirty="0" err="1"/>
              <a:t>persiste</a:t>
            </a:r>
            <a:r>
              <a:rPr dirty="0"/>
              <a:t> </a:t>
            </a:r>
            <a:r>
              <a:rPr dirty="0" err="1"/>
              <a:t>fino</a:t>
            </a:r>
            <a:r>
              <a:rPr dirty="0"/>
              <a:t> a due </a:t>
            </a:r>
            <a:r>
              <a:rPr dirty="0" err="1"/>
              <a:t>mesi</a:t>
            </a:r>
            <a:r>
              <a:rPr dirty="0"/>
              <a:t> </a:t>
            </a:r>
            <a:r>
              <a:rPr dirty="0" err="1"/>
              <a:t>aumentando</a:t>
            </a:r>
            <a:r>
              <a:rPr dirty="0"/>
              <a:t> la </a:t>
            </a:r>
            <a:r>
              <a:rPr dirty="0" err="1"/>
              <a:t>gentilezza</a:t>
            </a:r>
            <a:r>
              <a:rPr dirty="0"/>
              <a:t> di tutti e </a:t>
            </a:r>
            <a:r>
              <a:rPr dirty="0" err="1"/>
              <a:t>tre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gruppi</a:t>
            </a:r>
            <a:r>
              <a:rPr dirty="0"/>
              <a:t>. </a:t>
            </a:r>
            <a:endParaRPr lang="it-IT" dirty="0"/>
          </a:p>
          <a:p>
            <a:pPr>
              <a:defRPr sz="2000">
                <a:latin typeface="Book Antiqua"/>
                <a:ea typeface="Book Antiqua"/>
                <a:cs typeface="Book Antiqua"/>
                <a:sym typeface="Book Antiqua"/>
              </a:defRPr>
            </a:pPr>
            <a:endParaRPr lang="it-IT" i="1" dirty="0"/>
          </a:p>
          <a:p>
            <a:pPr>
              <a:defRPr sz="2000"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rPr i="1" dirty="0"/>
              <a:t>Fowler, J.H., Christakis, N.A</a:t>
            </a:r>
          </a:p>
        </p:txBody>
      </p:sp>
      <p:sp>
        <p:nvSpPr>
          <p:cNvPr id="113" name="CasellaDiTesto 8"/>
          <p:cNvSpPr txBox="1"/>
          <p:nvPr/>
        </p:nvSpPr>
        <p:spPr>
          <a:xfrm>
            <a:off x="1031994" y="5477871"/>
            <a:ext cx="9903964" cy="39624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>
              <a:defRPr sz="2000">
                <a:latin typeface="Book Antiqua"/>
                <a:ea typeface="Book Antiqua"/>
                <a:cs typeface="Book Antiqua"/>
                <a:sym typeface="Book Antiqua"/>
              </a:defRPr>
            </a:pPr>
            <a:endParaRPr/>
          </a:p>
        </p:txBody>
      </p:sp>
      <p:pic>
        <p:nvPicPr>
          <p:cNvPr id="114" name="Immagine 2" descr="Immagine 2"/>
          <p:cNvPicPr>
            <a:picLocks noChangeAspect="1"/>
          </p:cNvPicPr>
          <p:nvPr/>
        </p:nvPicPr>
        <p:blipFill>
          <a:blip r:embed="rId2"/>
          <a:srcRect l="70149" t="21181" r="15684" b="38145"/>
          <a:stretch>
            <a:fillRect/>
          </a:stretch>
        </p:blipFill>
        <p:spPr>
          <a:xfrm>
            <a:off x="8091054" y="1452771"/>
            <a:ext cx="3029529" cy="489260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asellaDiTesto 5"/>
          <p:cNvSpPr txBox="1"/>
          <p:nvPr/>
        </p:nvSpPr>
        <p:spPr>
          <a:xfrm>
            <a:off x="1031996" y="412829"/>
            <a:ext cx="10128007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600" b="1"/>
            </a:lvl1pPr>
          </a:lstStyle>
          <a:p>
            <a:r>
              <a:rPr sz="3600" dirty="0" err="1">
                <a:solidFill>
                  <a:srgbClr val="002060"/>
                </a:solidFill>
                <a:latin typeface="Book Antiqua" panose="02040602050305030304" pitchFamily="18" charset="0"/>
              </a:rPr>
              <a:t>Dimensione</a:t>
            </a:r>
            <a:r>
              <a:rPr sz="3600" dirty="0">
                <a:solidFill>
                  <a:srgbClr val="002060"/>
                </a:solidFill>
                <a:latin typeface="Book Antiqua" panose="02040602050305030304" pitchFamily="18" charset="0"/>
              </a:rPr>
              <a:t> </a:t>
            </a:r>
            <a:r>
              <a:rPr sz="3600" dirty="0" err="1">
                <a:solidFill>
                  <a:srgbClr val="002060"/>
                </a:solidFill>
                <a:latin typeface="Book Antiqua" panose="02040602050305030304" pitchFamily="18" charset="0"/>
              </a:rPr>
              <a:t>Professionale</a:t>
            </a:r>
            <a:r>
              <a:rPr sz="3600" dirty="0">
                <a:solidFill>
                  <a:srgbClr val="002060"/>
                </a:solidFill>
                <a:latin typeface="Book Antiqua" panose="02040602050305030304" pitchFamily="18" charset="0"/>
              </a:rPr>
              <a:t>: </a:t>
            </a:r>
            <a:r>
              <a:rPr sz="3600" dirty="0" err="1">
                <a:solidFill>
                  <a:srgbClr val="002060"/>
                </a:solidFill>
                <a:latin typeface="Book Antiqua" panose="02040602050305030304" pitchFamily="18" charset="0"/>
              </a:rPr>
              <a:t>ragioni</a:t>
            </a:r>
            <a:r>
              <a:rPr sz="3600" dirty="0">
                <a:solidFill>
                  <a:srgbClr val="002060"/>
                </a:solidFill>
                <a:latin typeface="Book Antiqua" panose="02040602050305030304" pitchFamily="18" charset="0"/>
              </a:rPr>
              <a:t> </a:t>
            </a:r>
            <a:r>
              <a:rPr sz="3600" dirty="0" err="1">
                <a:solidFill>
                  <a:srgbClr val="002060"/>
                </a:solidFill>
                <a:latin typeface="Book Antiqua" panose="02040602050305030304" pitchFamily="18" charset="0"/>
              </a:rPr>
              <a:t>produttive</a:t>
            </a:r>
            <a:endParaRPr sz="3600" dirty="0">
              <a:solidFill>
                <a:srgbClr val="002060"/>
              </a:solidFill>
              <a:latin typeface="Book Antiqua" panose="02040602050305030304" pitchFamily="18" charset="0"/>
            </a:endParaRPr>
          </a:p>
        </p:txBody>
      </p:sp>
      <p:sp>
        <p:nvSpPr>
          <p:cNvPr id="117" name="CasellaDiTesto 6"/>
          <p:cNvSpPr txBox="1"/>
          <p:nvPr/>
        </p:nvSpPr>
        <p:spPr>
          <a:xfrm>
            <a:off x="1031994" y="1182231"/>
            <a:ext cx="7240663" cy="5120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b="1"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rPr dirty="0"/>
              <a:t>I </a:t>
            </a:r>
            <a:r>
              <a:rPr dirty="0" err="1"/>
              <a:t>tratti</a:t>
            </a:r>
            <a:r>
              <a:rPr dirty="0"/>
              <a:t> </a:t>
            </a:r>
            <a:r>
              <a:rPr dirty="0" err="1"/>
              <a:t>distintivi</a:t>
            </a:r>
            <a:r>
              <a:rPr dirty="0"/>
              <a:t> </a:t>
            </a:r>
            <a:r>
              <a:rPr dirty="0" err="1"/>
              <a:t>dei</a:t>
            </a:r>
            <a:r>
              <a:rPr dirty="0"/>
              <a:t> team </a:t>
            </a:r>
            <a:r>
              <a:rPr dirty="0" err="1"/>
              <a:t>più</a:t>
            </a:r>
            <a:r>
              <a:rPr dirty="0"/>
              <a:t> </a:t>
            </a:r>
            <a:r>
              <a:rPr dirty="0" err="1"/>
              <a:t>produttivi</a:t>
            </a:r>
            <a:r>
              <a:rPr dirty="0"/>
              <a:t> </a:t>
            </a:r>
            <a:r>
              <a:rPr i="1" dirty="0"/>
              <a:t>Google </a:t>
            </a:r>
          </a:p>
          <a:p>
            <a:pPr>
              <a:defRPr>
                <a:latin typeface="Book Antiqua"/>
                <a:ea typeface="Book Antiqua"/>
                <a:cs typeface="Book Antiqua"/>
                <a:sym typeface="Book Antiqua"/>
              </a:defRPr>
            </a:pPr>
            <a:endParaRPr i="1" dirty="0"/>
          </a:p>
          <a:p>
            <a:pPr>
              <a:defRPr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rPr dirty="0"/>
              <a:t>Uno studio </a:t>
            </a:r>
            <a:r>
              <a:rPr dirty="0" err="1"/>
              <a:t>applicato</a:t>
            </a:r>
            <a:r>
              <a:rPr dirty="0"/>
              <a:t> di Google </a:t>
            </a:r>
            <a:r>
              <a:rPr dirty="0" err="1"/>
              <a:t>che</a:t>
            </a:r>
            <a:r>
              <a:rPr dirty="0"/>
              <a:t> per due anni ha </a:t>
            </a:r>
            <a:r>
              <a:rPr dirty="0" err="1"/>
              <a:t>seguito</a:t>
            </a:r>
            <a:r>
              <a:rPr dirty="0"/>
              <a:t> quasi </a:t>
            </a:r>
            <a:r>
              <a:rPr b="1" dirty="0"/>
              <a:t>180 team</a:t>
            </a:r>
            <a:r>
              <a:rPr dirty="0"/>
              <a:t> </a:t>
            </a:r>
            <a:r>
              <a:rPr dirty="0" err="1"/>
              <a:t>mediante</a:t>
            </a:r>
            <a:r>
              <a:rPr dirty="0"/>
              <a:t> </a:t>
            </a:r>
            <a:r>
              <a:rPr dirty="0" err="1"/>
              <a:t>decine</a:t>
            </a:r>
            <a:r>
              <a:rPr dirty="0"/>
              <a:t> di </a:t>
            </a:r>
            <a:r>
              <a:rPr dirty="0" err="1"/>
              <a:t>parametri</a:t>
            </a:r>
            <a:r>
              <a:rPr dirty="0"/>
              <a:t> per </a:t>
            </a:r>
            <a:r>
              <a:rPr dirty="0" err="1"/>
              <a:t>trovare</a:t>
            </a:r>
            <a:r>
              <a:rPr dirty="0"/>
              <a:t> il </a:t>
            </a:r>
            <a:r>
              <a:rPr dirty="0" err="1"/>
              <a:t>fattore</a:t>
            </a:r>
            <a:r>
              <a:rPr dirty="0"/>
              <a:t> </a:t>
            </a:r>
            <a:r>
              <a:rPr dirty="0" err="1"/>
              <a:t>chiave</a:t>
            </a:r>
            <a:r>
              <a:rPr dirty="0"/>
              <a:t> </a:t>
            </a:r>
            <a:r>
              <a:rPr dirty="0" err="1"/>
              <a:t>dell’eccellenza</a:t>
            </a:r>
            <a:r>
              <a:rPr dirty="0"/>
              <a:t> e </a:t>
            </a:r>
            <a:r>
              <a:rPr dirty="0" err="1"/>
              <a:t>della</a:t>
            </a:r>
            <a:r>
              <a:rPr dirty="0"/>
              <a:t> </a:t>
            </a:r>
            <a:r>
              <a:rPr dirty="0" err="1"/>
              <a:t>produttività</a:t>
            </a:r>
            <a:r>
              <a:rPr dirty="0"/>
              <a:t>.</a:t>
            </a:r>
          </a:p>
          <a:p>
            <a:pPr>
              <a:defRPr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rPr dirty="0" err="1"/>
              <a:t>Questo</a:t>
            </a:r>
            <a:r>
              <a:rPr dirty="0"/>
              <a:t> studio ha </a:t>
            </a:r>
            <a:r>
              <a:rPr dirty="0" err="1"/>
              <a:t>identificato</a:t>
            </a:r>
            <a:r>
              <a:rPr dirty="0"/>
              <a:t> due </a:t>
            </a:r>
            <a:r>
              <a:rPr dirty="0" err="1"/>
              <a:t>tratti</a:t>
            </a:r>
            <a:r>
              <a:rPr dirty="0"/>
              <a:t> </a:t>
            </a:r>
            <a:r>
              <a:rPr dirty="0" err="1"/>
              <a:t>che</a:t>
            </a:r>
            <a:r>
              <a:rPr dirty="0"/>
              <a:t> tutti </a:t>
            </a:r>
            <a:r>
              <a:rPr dirty="0" err="1"/>
              <a:t>i</a:t>
            </a:r>
            <a:r>
              <a:rPr dirty="0"/>
              <a:t> team </a:t>
            </a:r>
            <a:r>
              <a:rPr dirty="0" err="1"/>
              <a:t>più</a:t>
            </a:r>
            <a:r>
              <a:rPr dirty="0"/>
              <a:t> </a:t>
            </a:r>
            <a:r>
              <a:rPr dirty="0" err="1"/>
              <a:t>produttivi</a:t>
            </a:r>
            <a:r>
              <a:rPr dirty="0"/>
              <a:t> </a:t>
            </a:r>
            <a:r>
              <a:rPr dirty="0" err="1"/>
              <a:t>hanno</a:t>
            </a:r>
            <a:r>
              <a:rPr dirty="0"/>
              <a:t> in </a:t>
            </a:r>
            <a:r>
              <a:rPr dirty="0" err="1"/>
              <a:t>comune</a:t>
            </a:r>
            <a:r>
              <a:rPr dirty="0"/>
              <a:t>, a </a:t>
            </a:r>
            <a:r>
              <a:rPr dirty="0" err="1"/>
              <a:t>prescindere</a:t>
            </a:r>
            <a:r>
              <a:rPr dirty="0"/>
              <a:t> da </a:t>
            </a:r>
            <a:r>
              <a:rPr dirty="0" err="1"/>
              <a:t>competenze</a:t>
            </a:r>
            <a:r>
              <a:rPr dirty="0"/>
              <a:t> </a:t>
            </a:r>
            <a:r>
              <a:rPr dirty="0" err="1"/>
              <a:t>pregresse</a:t>
            </a:r>
            <a:r>
              <a:rPr dirty="0"/>
              <a:t> e </a:t>
            </a:r>
            <a:r>
              <a:rPr dirty="0" err="1"/>
              <a:t>livello</a:t>
            </a:r>
            <a:r>
              <a:rPr dirty="0"/>
              <a:t> di </a:t>
            </a:r>
            <a:r>
              <a:rPr dirty="0" err="1"/>
              <a:t>esperienza</a:t>
            </a:r>
            <a:r>
              <a:rPr dirty="0"/>
              <a:t>, </a:t>
            </a:r>
            <a:r>
              <a:rPr b="1" dirty="0"/>
              <a:t>“</a:t>
            </a:r>
            <a:r>
              <a:rPr b="1" dirty="0" err="1"/>
              <a:t>dinamiche</a:t>
            </a:r>
            <a:r>
              <a:rPr b="1" dirty="0"/>
              <a:t> </a:t>
            </a:r>
            <a:r>
              <a:rPr b="1" dirty="0" err="1"/>
              <a:t>gentili</a:t>
            </a:r>
            <a:r>
              <a:rPr b="1" dirty="0"/>
              <a:t>”</a:t>
            </a:r>
            <a:r>
              <a:rPr dirty="0"/>
              <a:t>:</a:t>
            </a:r>
          </a:p>
          <a:p>
            <a:pPr>
              <a:defRPr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rPr dirty="0"/>
              <a:t>• </a:t>
            </a:r>
            <a:r>
              <a:rPr b="1" dirty="0" err="1"/>
              <a:t>l’equilibrio</a:t>
            </a:r>
            <a:r>
              <a:rPr b="1" dirty="0"/>
              <a:t> </a:t>
            </a:r>
            <a:r>
              <a:rPr b="1" dirty="0" err="1"/>
              <a:t>nel</a:t>
            </a:r>
            <a:r>
              <a:rPr b="1" dirty="0"/>
              <a:t> </a:t>
            </a:r>
            <a:r>
              <a:rPr b="1" dirty="0" err="1"/>
              <a:t>prendere</a:t>
            </a:r>
            <a:r>
              <a:rPr b="1" dirty="0"/>
              <a:t> la </a:t>
            </a:r>
            <a:r>
              <a:rPr b="1" dirty="0" err="1"/>
              <a:t>parola</a:t>
            </a:r>
            <a:r>
              <a:rPr b="1" dirty="0"/>
              <a:t> </a:t>
            </a:r>
            <a:r>
              <a:rPr b="1" dirty="0" err="1"/>
              <a:t>lasciando</a:t>
            </a:r>
            <a:r>
              <a:rPr b="1" dirty="0"/>
              <a:t> a tutti </a:t>
            </a:r>
            <a:r>
              <a:rPr b="1" dirty="0" err="1"/>
              <a:t>i</a:t>
            </a:r>
            <a:r>
              <a:rPr b="1" dirty="0"/>
              <a:t> </a:t>
            </a:r>
            <a:r>
              <a:rPr b="1" dirty="0" err="1"/>
              <a:t>membri</a:t>
            </a:r>
            <a:r>
              <a:rPr b="1" dirty="0"/>
              <a:t> </a:t>
            </a:r>
            <a:r>
              <a:rPr b="1" dirty="0" err="1"/>
              <a:t>l’opportunità</a:t>
            </a:r>
            <a:r>
              <a:rPr b="1" dirty="0"/>
              <a:t> di </a:t>
            </a:r>
            <a:r>
              <a:rPr b="1" dirty="0" err="1"/>
              <a:t>condividere</a:t>
            </a:r>
            <a:r>
              <a:rPr b="1" dirty="0"/>
              <a:t> il proprio punto di vista</a:t>
            </a:r>
            <a:r>
              <a:rPr dirty="0"/>
              <a:t>; </a:t>
            </a:r>
          </a:p>
          <a:p>
            <a:pPr>
              <a:defRPr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rPr dirty="0"/>
              <a:t>• </a:t>
            </a:r>
            <a:r>
              <a:rPr b="1" dirty="0" err="1"/>
              <a:t>l’empatia</a:t>
            </a:r>
            <a:r>
              <a:rPr b="1" dirty="0"/>
              <a:t> </a:t>
            </a:r>
            <a:r>
              <a:rPr b="1" dirty="0" err="1"/>
              <a:t>tra</a:t>
            </a:r>
            <a:r>
              <a:rPr b="1" dirty="0"/>
              <a:t> </a:t>
            </a:r>
            <a:r>
              <a:rPr b="1" dirty="0" err="1"/>
              <a:t>i</a:t>
            </a:r>
            <a:r>
              <a:rPr b="1" dirty="0"/>
              <a:t> </a:t>
            </a:r>
            <a:r>
              <a:rPr b="1" dirty="0" err="1"/>
              <a:t>membri</a:t>
            </a:r>
            <a:r>
              <a:rPr b="1" dirty="0"/>
              <a:t> del </a:t>
            </a:r>
            <a:r>
              <a:rPr b="1" dirty="0" err="1"/>
              <a:t>gruppo</a:t>
            </a:r>
            <a:r>
              <a:rPr dirty="0"/>
              <a:t>, a </a:t>
            </a:r>
            <a:r>
              <a:rPr dirty="0" err="1"/>
              <a:t>partire</a:t>
            </a:r>
            <a:r>
              <a:rPr dirty="0"/>
              <a:t> </a:t>
            </a:r>
            <a:r>
              <a:rPr dirty="0" err="1"/>
              <a:t>dalla</a:t>
            </a:r>
            <a:r>
              <a:rPr dirty="0"/>
              <a:t> </a:t>
            </a:r>
            <a:r>
              <a:rPr dirty="0" err="1"/>
              <a:t>capacità</a:t>
            </a:r>
            <a:r>
              <a:rPr dirty="0"/>
              <a:t> di </a:t>
            </a:r>
            <a:r>
              <a:rPr dirty="0" err="1"/>
              <a:t>capire</a:t>
            </a:r>
            <a:r>
              <a:rPr dirty="0"/>
              <a:t> </a:t>
            </a:r>
            <a:r>
              <a:rPr dirty="0" err="1"/>
              <a:t>intuitivamente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sentimenti</a:t>
            </a:r>
            <a:r>
              <a:rPr dirty="0"/>
              <a:t> </a:t>
            </a:r>
            <a:r>
              <a:rPr dirty="0" err="1"/>
              <a:t>degli</a:t>
            </a:r>
            <a:r>
              <a:rPr dirty="0"/>
              <a:t> </a:t>
            </a:r>
            <a:r>
              <a:rPr dirty="0" err="1"/>
              <a:t>altri</a:t>
            </a:r>
            <a:r>
              <a:rPr dirty="0"/>
              <a:t> </a:t>
            </a:r>
            <a:r>
              <a:rPr dirty="0" err="1"/>
              <a:t>sulla</a:t>
            </a:r>
            <a:r>
              <a:rPr dirty="0"/>
              <a:t> base </a:t>
            </a:r>
            <a:r>
              <a:rPr dirty="0" err="1"/>
              <a:t>delle</a:t>
            </a:r>
            <a:r>
              <a:rPr dirty="0"/>
              <a:t> </a:t>
            </a:r>
            <a:r>
              <a:rPr dirty="0" err="1"/>
              <a:t>espressioni</a:t>
            </a:r>
            <a:r>
              <a:rPr dirty="0"/>
              <a:t> </a:t>
            </a:r>
            <a:r>
              <a:rPr dirty="0" err="1"/>
              <a:t>facciali</a:t>
            </a:r>
            <a:r>
              <a:rPr dirty="0"/>
              <a:t>, del </a:t>
            </a:r>
            <a:r>
              <a:rPr dirty="0" err="1"/>
              <a:t>tono</a:t>
            </a:r>
            <a:r>
              <a:rPr dirty="0"/>
              <a:t> </a:t>
            </a:r>
            <a:r>
              <a:rPr dirty="0" err="1"/>
              <a:t>della</a:t>
            </a:r>
            <a:r>
              <a:rPr dirty="0"/>
              <a:t> voce e del </a:t>
            </a:r>
            <a:r>
              <a:rPr dirty="0" err="1"/>
              <a:t>linguaggio</a:t>
            </a:r>
            <a:r>
              <a:rPr dirty="0"/>
              <a:t> non verbale.</a:t>
            </a:r>
          </a:p>
          <a:p>
            <a:pPr>
              <a:defRPr>
                <a:latin typeface="Book Antiqua"/>
                <a:ea typeface="Book Antiqua"/>
                <a:cs typeface="Book Antiqua"/>
                <a:sym typeface="Book Antiqua"/>
              </a:defRPr>
            </a:pPr>
            <a:endParaRPr dirty="0"/>
          </a:p>
          <a:p>
            <a:pPr>
              <a:defRPr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rPr dirty="0" err="1"/>
              <a:t>Questi</a:t>
            </a:r>
            <a:r>
              <a:rPr dirty="0"/>
              <a:t> due </a:t>
            </a:r>
            <a:r>
              <a:rPr dirty="0" err="1"/>
              <a:t>fattori</a:t>
            </a:r>
            <a:r>
              <a:rPr dirty="0"/>
              <a:t> </a:t>
            </a:r>
            <a:r>
              <a:rPr dirty="0" err="1"/>
              <a:t>combinati</a:t>
            </a:r>
            <a:r>
              <a:rPr dirty="0"/>
              <a:t> </a:t>
            </a:r>
            <a:r>
              <a:rPr dirty="0" err="1"/>
              <a:t>creano</a:t>
            </a:r>
            <a:r>
              <a:rPr dirty="0"/>
              <a:t> </a:t>
            </a:r>
            <a:r>
              <a:rPr dirty="0" err="1"/>
              <a:t>quella</a:t>
            </a:r>
            <a:r>
              <a:rPr dirty="0"/>
              <a:t> </a:t>
            </a:r>
            <a:r>
              <a:rPr dirty="0" err="1"/>
              <a:t>che</a:t>
            </a:r>
            <a:r>
              <a:rPr dirty="0"/>
              <a:t> </a:t>
            </a:r>
            <a:r>
              <a:rPr dirty="0" err="1"/>
              <a:t>viene</a:t>
            </a:r>
            <a:r>
              <a:rPr dirty="0"/>
              <a:t> </a:t>
            </a:r>
            <a:r>
              <a:rPr dirty="0" err="1"/>
              <a:t>chiamata</a:t>
            </a:r>
            <a:r>
              <a:rPr dirty="0"/>
              <a:t> “</a:t>
            </a:r>
            <a:r>
              <a:rPr dirty="0" err="1"/>
              <a:t>sicurezza</a:t>
            </a:r>
            <a:r>
              <a:rPr dirty="0"/>
              <a:t> </a:t>
            </a:r>
            <a:r>
              <a:rPr dirty="0" err="1"/>
              <a:t>psicologica</a:t>
            </a:r>
            <a:r>
              <a:rPr dirty="0"/>
              <a:t>”, </a:t>
            </a:r>
            <a:r>
              <a:rPr dirty="0" err="1"/>
              <a:t>definita</a:t>
            </a:r>
            <a:r>
              <a:rPr dirty="0"/>
              <a:t> come “la </a:t>
            </a:r>
            <a:r>
              <a:rPr dirty="0" err="1"/>
              <a:t>convinzione</a:t>
            </a:r>
            <a:r>
              <a:rPr dirty="0"/>
              <a:t> </a:t>
            </a:r>
            <a:r>
              <a:rPr dirty="0" err="1"/>
              <a:t>che</a:t>
            </a:r>
            <a:r>
              <a:rPr dirty="0"/>
              <a:t> non </a:t>
            </a:r>
            <a:r>
              <a:rPr dirty="0" err="1"/>
              <a:t>si</a:t>
            </a:r>
            <a:r>
              <a:rPr dirty="0"/>
              <a:t> </a:t>
            </a:r>
            <a:r>
              <a:rPr dirty="0" err="1"/>
              <a:t>verrà</a:t>
            </a:r>
            <a:r>
              <a:rPr dirty="0"/>
              <a:t> </a:t>
            </a:r>
            <a:r>
              <a:rPr dirty="0" err="1"/>
              <a:t>puniti</a:t>
            </a:r>
            <a:r>
              <a:rPr dirty="0"/>
              <a:t> o </a:t>
            </a:r>
            <a:r>
              <a:rPr dirty="0" err="1"/>
              <a:t>umiliati</a:t>
            </a:r>
            <a:r>
              <a:rPr dirty="0"/>
              <a:t> per aver </a:t>
            </a:r>
            <a:r>
              <a:rPr dirty="0" err="1"/>
              <a:t>condiviso</a:t>
            </a:r>
            <a:r>
              <a:rPr dirty="0"/>
              <a:t> le </a:t>
            </a:r>
            <a:r>
              <a:rPr dirty="0" err="1"/>
              <a:t>proprie</a:t>
            </a:r>
            <a:r>
              <a:rPr dirty="0"/>
              <a:t> idee, </a:t>
            </a:r>
            <a:r>
              <a:rPr dirty="0" err="1"/>
              <a:t>domande</a:t>
            </a:r>
            <a:r>
              <a:rPr dirty="0"/>
              <a:t>, </a:t>
            </a:r>
            <a:r>
              <a:rPr dirty="0" err="1"/>
              <a:t>preoccupazioni</a:t>
            </a:r>
            <a:r>
              <a:rPr dirty="0"/>
              <a:t> o </a:t>
            </a:r>
            <a:r>
              <a:rPr dirty="0" err="1"/>
              <a:t>errori</a:t>
            </a:r>
            <a:r>
              <a:rPr dirty="0"/>
              <a:t>”. </a:t>
            </a:r>
          </a:p>
        </p:txBody>
      </p:sp>
      <p:sp>
        <p:nvSpPr>
          <p:cNvPr id="118" name="CasellaDiTesto 8"/>
          <p:cNvSpPr txBox="1"/>
          <p:nvPr/>
        </p:nvSpPr>
        <p:spPr>
          <a:xfrm>
            <a:off x="1031994" y="6064332"/>
            <a:ext cx="9903964" cy="922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>
                <a:latin typeface="Book Antiqua"/>
                <a:ea typeface="Book Antiqua"/>
                <a:cs typeface="Book Antiqua"/>
                <a:sym typeface="Book Antiqua"/>
              </a:defRPr>
            </a:pPr>
            <a:endParaRPr dirty="0"/>
          </a:p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 </a:t>
            </a:r>
            <a:r>
              <a:rPr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2"/>
              </a:rPr>
              <a:t>https://rework.withgoogle.com/blog/five-keys-to-a-successful-google-team/</a:t>
            </a:r>
            <a:r>
              <a:rPr dirty="0"/>
              <a:t> </a:t>
            </a:r>
            <a:br>
              <a:rPr dirty="0"/>
            </a:br>
            <a:endParaRPr dirty="0"/>
          </a:p>
        </p:txBody>
      </p:sp>
      <p:pic>
        <p:nvPicPr>
          <p:cNvPr id="119" name="Immagine 2" descr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6221" y="2942994"/>
            <a:ext cx="2742575" cy="32314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8A900F1D-7FCA-40E6-AB51-CEAE75D0F5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9393" y="1268466"/>
            <a:ext cx="2090542" cy="79701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Tema di Office">
  <a:themeElements>
    <a:clrScheme name="Tema di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i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Tema di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i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1213</Words>
  <Application>Microsoft Office PowerPoint</Application>
  <PresentationFormat>Widescreen</PresentationFormat>
  <Paragraphs>98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8" baseType="lpstr">
      <vt:lpstr>Arial</vt:lpstr>
      <vt:lpstr>Book Antiqua</vt:lpstr>
      <vt:lpstr>Calibri</vt:lpstr>
      <vt:lpstr>Calibri Light</vt:lpstr>
      <vt:lpstr>Comic Sans MS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Luca Gonzatto</dc:creator>
  <cp:lastModifiedBy>Luca Gonzatto</cp:lastModifiedBy>
  <cp:revision>6</cp:revision>
  <dcterms:modified xsi:type="dcterms:W3CDTF">2022-10-06T10:03:27Z</dcterms:modified>
</cp:coreProperties>
</file>