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6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62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966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465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51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36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762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866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68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0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954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6104-F358-4FFE-891E-EE904CE6E78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BDA28-305F-4908-8E9E-2EC4C2D518E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8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59026" y="357809"/>
            <a:ext cx="11791783" cy="60476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200" b="1" dirty="0">
                <a:solidFill>
                  <a:srgbClr val="00B050"/>
                </a:solidFill>
                <a:latin typeface="Garamond" panose="020204040303010108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UNA FINESTRA DI DIALOGO PER IL BENESSERE, LO SVILUPPO ORGANIZZATIVO E LA QUALITA’ DELLE RELAZIONI UMANE</a:t>
            </a:r>
            <a:r>
              <a:rPr lang="it-IT" sz="1400" b="1" dirty="0">
                <a:solidFill>
                  <a:srgbClr val="00B050"/>
                </a:solidFill>
                <a:latin typeface="Garamond" panose="020204040303010108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it-IT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400" i="1" dirty="0" smtClean="0">
                <a:solidFill>
                  <a:srgbClr val="222222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Traiettorie </a:t>
            </a:r>
            <a:r>
              <a:rPr lang="it-IT" sz="2400" i="1" dirty="0">
                <a:solidFill>
                  <a:srgbClr val="222222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epistemologiche per lo studio della qualità della vita </a:t>
            </a:r>
            <a:endParaRPr lang="it-IT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400" i="1" dirty="0" smtClean="0">
                <a:solidFill>
                  <a:srgbClr val="222222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Giampaolo Nuvolati</a:t>
            </a:r>
            <a:r>
              <a:rPr lang="it-IT" sz="1400" i="1" dirty="0">
                <a:solidFill>
                  <a:srgbClr val="222222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IT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IT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IT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possibilità incerta di definire, “misurare”, descrivere e spiegare concetti semanticamente contigui </a:t>
            </a:r>
            <a:endParaRPr lang="it-IT" sz="1400" dirty="0" smtClean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400" dirty="0" smtClean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Qualità </a:t>
            </a: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della vita, Benessere, Felicità, Soddisfazione</a:t>
            </a:r>
            <a:endParaRPr lang="it-IT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L’approccio “</a:t>
            </a:r>
            <a:r>
              <a:rPr lang="it-IT" sz="1400" dirty="0" err="1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quantofrenico</a:t>
            </a: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 delle scienze sociali: nascita e sviluppo del Movimento degli indicatori sociali. Dagli USA all’ Europa.</a:t>
            </a:r>
            <a:endParaRPr lang="it-IT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Dati oggettivi e dati </a:t>
            </a:r>
            <a:r>
              <a:rPr lang="it-IT" sz="1400" dirty="0" smtClean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soggettivi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400" dirty="0" smtClean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Temi: </a:t>
            </a:r>
            <a:r>
              <a:rPr lang="it-IT" sz="1400" b="1" dirty="0" smtClean="0">
                <a:solidFill>
                  <a:srgbClr val="FF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Livello </a:t>
            </a:r>
            <a:r>
              <a:rPr lang="it-IT" sz="1400" b="1" dirty="0">
                <a:solidFill>
                  <a:srgbClr val="FF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 vita</a:t>
            </a: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it-IT" sz="1400" b="1" dirty="0">
                <a:solidFill>
                  <a:srgbClr val="FF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qualità della vita</a:t>
            </a: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vs. </a:t>
            </a:r>
            <a:r>
              <a:rPr lang="it-IT" sz="1400" b="1" dirty="0">
                <a:solidFill>
                  <a:srgbClr val="FF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Soddisfazione</a:t>
            </a: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it-IT" sz="1400" b="1" dirty="0">
                <a:solidFill>
                  <a:srgbClr val="FF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felicità</a:t>
            </a:r>
            <a:endParaRPr lang="it-IT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Having vs. being, loving and doing</a:t>
            </a:r>
            <a:endParaRPr lang="it-IT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400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Calcolo vs. emozioni</a:t>
            </a:r>
            <a:endParaRPr lang="it-IT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Immaginare la </a:t>
            </a:r>
            <a:r>
              <a:rPr lang="it-IT" sz="1400" b="1" dirty="0">
                <a:solidFill>
                  <a:srgbClr val="0070C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qualità della vita</a:t>
            </a:r>
            <a:r>
              <a:rPr lang="it-IT" sz="1400" dirty="0">
                <a:solidFill>
                  <a:srgbClr val="0070C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come benessere di una comunità (</a:t>
            </a:r>
            <a:r>
              <a:rPr lang="it-IT" sz="1400" b="1" dirty="0">
                <a:solidFill>
                  <a:srgbClr val="0070C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 contenitore</a:t>
            </a: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al cui interno si determinano forme di </a:t>
            </a:r>
            <a:r>
              <a:rPr lang="it-IT" sz="1400" b="1" dirty="0">
                <a:solidFill>
                  <a:srgbClr val="C55A1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benessere individuale</a:t>
            </a:r>
            <a:r>
              <a:rPr lang="it-IT" sz="1400" dirty="0">
                <a:solidFill>
                  <a:srgbClr val="C55A1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frutto di specifiche </a:t>
            </a:r>
            <a:r>
              <a:rPr lang="it-IT" sz="1400" b="1" dirty="0">
                <a:solidFill>
                  <a:srgbClr val="C55A1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esperienze, storie di vita</a:t>
            </a:r>
            <a:endParaRPr lang="it-IT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filtri della percezione e valutazione: cultura, esperienze pregresse, circostanze fortuite</a:t>
            </a:r>
            <a:endParaRPr lang="it-IT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L’approccio qualitativo … fino a quello letterario. La scrittura come forma di racconto della realtà o di testimonianza. </a:t>
            </a:r>
            <a:endParaRPr lang="it-IT" sz="1400" dirty="0" smtClean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400" dirty="0" smtClean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situazioni di </a:t>
            </a:r>
            <a:r>
              <a:rPr lang="it-IT" sz="1400" b="1" dirty="0" smtClean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adattamento</a:t>
            </a:r>
            <a:r>
              <a:rPr lang="it-IT" sz="1400" dirty="0" smtClean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it-IT" sz="1400" b="1" dirty="0" smtClean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dissonanza</a:t>
            </a:r>
            <a:endParaRPr lang="it-IT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Società post moderna e individualismo accentuato. Però attenzione a dare un alibi alle istituzioni. occorre garantire la libertà nel rispetto della </a:t>
            </a:r>
            <a:r>
              <a:rPr lang="it-IT" sz="1400" dirty="0" smtClean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comunità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06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207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Garamond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giampaolo.nuvolati@unimib.it</dc:creator>
  <cp:lastModifiedBy>giampaolo.nuvolati@unimib.it</cp:lastModifiedBy>
  <cp:revision>7</cp:revision>
  <dcterms:created xsi:type="dcterms:W3CDTF">2023-09-19T08:21:03Z</dcterms:created>
  <dcterms:modified xsi:type="dcterms:W3CDTF">2023-09-19T09:05:48Z</dcterms:modified>
</cp:coreProperties>
</file>